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57" r:id="rId3"/>
    <p:sldId id="258" r:id="rId4"/>
    <p:sldId id="259" r:id="rId5"/>
    <p:sldId id="268" r:id="rId6"/>
    <p:sldId id="263" r:id="rId7"/>
    <p:sldId id="264" r:id="rId8"/>
    <p:sldId id="265" r:id="rId9"/>
    <p:sldId id="266" r:id="rId10"/>
    <p:sldId id="269" r:id="rId11"/>
    <p:sldId id="261" r:id="rId12"/>
    <p:sldId id="262" r:id="rId13"/>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2" d="100"/>
          <a:sy n="112" d="100"/>
        </p:scale>
        <p:origin x="552" y="9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g>
</file>

<file path=ppt/media/image12.png>
</file>

<file path=ppt/media/image2.png>
</file>

<file path=ppt/media/image3.png>
</file>

<file path=ppt/media/image4.png>
</file>

<file path=ppt/media/image5.jfif>
</file>

<file path=ppt/media/image6.jf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72C31-A8DA-FD61-CAB6-890F6DE652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51A558FD-3859-A1AB-1E74-01249BFAAF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0BEB048F-8D89-EFFF-E5E0-926B82381F41}"/>
              </a:ext>
            </a:extLst>
          </p:cNvPr>
          <p:cNvSpPr>
            <a:spLocks noGrp="1"/>
          </p:cNvSpPr>
          <p:nvPr>
            <p:ph type="dt" sz="half" idx="10"/>
          </p:nvPr>
        </p:nvSpPr>
        <p:spPr/>
        <p:txBody>
          <a:bodyPr/>
          <a:lstStyle/>
          <a:p>
            <a:fld id="{EA0C0817-A112-4847-8014-A94B7D2A4EA3}" type="datetime1">
              <a:rPr lang="en-US" smtClean="0"/>
              <a:t>9/29/2022</a:t>
            </a:fld>
            <a:endParaRPr lang="en-US" dirty="0"/>
          </a:p>
        </p:txBody>
      </p:sp>
      <p:sp>
        <p:nvSpPr>
          <p:cNvPr id="5" name="Footer Placeholder 4">
            <a:extLst>
              <a:ext uri="{FF2B5EF4-FFF2-40B4-BE49-F238E27FC236}">
                <a16:creationId xmlns:a16="http://schemas.microsoft.com/office/drawing/2014/main" id="{30F3C61C-2F54-3783-5352-0B1EFDA3A33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9FD7FF7-9ED9-6CDD-811B-EF2FF17F1EC4}"/>
              </a:ext>
            </a:extLst>
          </p:cNvPr>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47834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B1591-0BB9-CA9D-4296-E85AF4DEC79D}"/>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23445216-3FBD-3EEE-01EC-56D3591C61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13CFC22-9BB0-38A2-3531-483E5A078609}"/>
              </a:ext>
            </a:extLst>
          </p:cNvPr>
          <p:cNvSpPr>
            <a:spLocks noGrp="1"/>
          </p:cNvSpPr>
          <p:nvPr>
            <p:ph type="dt" sz="half" idx="10"/>
          </p:nvPr>
        </p:nvSpPr>
        <p:spPr/>
        <p:txBody>
          <a:bodyPr/>
          <a:lstStyle/>
          <a:p>
            <a:fld id="{134F40B7-36AB-4376-BE14-EF7004D79BB9}" type="datetime1">
              <a:rPr lang="en-US" smtClean="0"/>
              <a:t>9/29/2022</a:t>
            </a:fld>
            <a:endParaRPr lang="en-US"/>
          </a:p>
        </p:txBody>
      </p:sp>
      <p:sp>
        <p:nvSpPr>
          <p:cNvPr id="5" name="Footer Placeholder 4">
            <a:extLst>
              <a:ext uri="{FF2B5EF4-FFF2-40B4-BE49-F238E27FC236}">
                <a16:creationId xmlns:a16="http://schemas.microsoft.com/office/drawing/2014/main" id="{8958AEBC-6C4D-EC2A-1FF7-32CADFF48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4D80AE-0FB0-BAA0-BB24-434C8425BFE1}"/>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8986377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52F5C7-6667-59D3-4733-B12D1AED1F6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1973D5CC-F322-1EAE-E417-9F19DB44733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8A2789DD-5329-563F-3F34-596BBD576B2B}"/>
              </a:ext>
            </a:extLst>
          </p:cNvPr>
          <p:cNvSpPr>
            <a:spLocks noGrp="1"/>
          </p:cNvSpPr>
          <p:nvPr>
            <p:ph type="dt" sz="half" idx="10"/>
          </p:nvPr>
        </p:nvSpPr>
        <p:spPr/>
        <p:txBody>
          <a:bodyPr/>
          <a:lstStyle/>
          <a:p>
            <a:fld id="{FF87CAB8-DCAE-46A5-AADA-B3FAD11A54E0}" type="datetime1">
              <a:rPr lang="en-US" smtClean="0"/>
              <a:t>9/29/2022</a:t>
            </a:fld>
            <a:endParaRPr lang="en-US"/>
          </a:p>
        </p:txBody>
      </p:sp>
      <p:sp>
        <p:nvSpPr>
          <p:cNvPr id="5" name="Footer Placeholder 4">
            <a:extLst>
              <a:ext uri="{FF2B5EF4-FFF2-40B4-BE49-F238E27FC236}">
                <a16:creationId xmlns:a16="http://schemas.microsoft.com/office/drawing/2014/main" id="{98864FD1-5B5A-5954-E01B-615A1FFF0D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13A0C6-A507-5562-41C2-02A67EA4D07B}"/>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98826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38147-2B0E-5933-6A53-748213E2CB23}"/>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94B0C103-FB44-C3B7-3FE2-FF77B0B7797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9CE01FEC-ACDD-D736-A5D4-3F947B131172}"/>
              </a:ext>
            </a:extLst>
          </p:cNvPr>
          <p:cNvSpPr>
            <a:spLocks noGrp="1"/>
          </p:cNvSpPr>
          <p:nvPr>
            <p:ph type="dt" sz="half" idx="10"/>
          </p:nvPr>
        </p:nvSpPr>
        <p:spPr/>
        <p:txBody>
          <a:bodyPr/>
          <a:lstStyle/>
          <a:p>
            <a:fld id="{7332B432-ACDA-4023-A761-2BAB76577B62}" type="datetime1">
              <a:rPr lang="en-US" smtClean="0"/>
              <a:t>9/29/2022</a:t>
            </a:fld>
            <a:endParaRPr lang="en-US"/>
          </a:p>
        </p:txBody>
      </p:sp>
      <p:sp>
        <p:nvSpPr>
          <p:cNvPr id="5" name="Footer Placeholder 4">
            <a:extLst>
              <a:ext uri="{FF2B5EF4-FFF2-40B4-BE49-F238E27FC236}">
                <a16:creationId xmlns:a16="http://schemas.microsoft.com/office/drawing/2014/main" id="{1F6032A4-A51D-9F4F-D79B-545A861D29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6D4053-A863-A9A3-BD4E-861B9D419D55}"/>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319941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0C26B-614C-84D6-4853-9496ADAD78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B98670CC-188F-145D-681E-534A8E2C62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66BBF89-187C-FAEC-2DD1-0D47D865AA3F}"/>
              </a:ext>
            </a:extLst>
          </p:cNvPr>
          <p:cNvSpPr>
            <a:spLocks noGrp="1"/>
          </p:cNvSpPr>
          <p:nvPr>
            <p:ph type="dt" sz="half" idx="10"/>
          </p:nvPr>
        </p:nvSpPr>
        <p:spPr/>
        <p:txBody>
          <a:bodyPr/>
          <a:lstStyle/>
          <a:p>
            <a:fld id="{D9C646AA-F36E-4540-911D-FFFC0A0EF24A}" type="datetime1">
              <a:rPr lang="en-US" smtClean="0"/>
              <a:t>9/29/2022</a:t>
            </a:fld>
            <a:endParaRPr lang="en-US" dirty="0"/>
          </a:p>
        </p:txBody>
      </p:sp>
      <p:sp>
        <p:nvSpPr>
          <p:cNvPr id="5" name="Footer Placeholder 4">
            <a:extLst>
              <a:ext uri="{FF2B5EF4-FFF2-40B4-BE49-F238E27FC236}">
                <a16:creationId xmlns:a16="http://schemas.microsoft.com/office/drawing/2014/main" id="{2D953930-458F-162C-09EF-9BB20BAEE35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7B4D99B-CC9A-E09E-6795-372C1A9279AF}"/>
              </a:ext>
            </a:extLst>
          </p:cNvPr>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038324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469FD-F753-7A6C-C0FF-CBA0EC58F25C}"/>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38F3D4B4-DC3B-BC32-8157-BBCF29B84B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F590E785-00B5-57BA-7972-48CA6182CB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AD266DFA-A04F-8228-C75A-93B11F9D24C5}"/>
              </a:ext>
            </a:extLst>
          </p:cNvPr>
          <p:cNvSpPr>
            <a:spLocks noGrp="1"/>
          </p:cNvSpPr>
          <p:nvPr>
            <p:ph type="dt" sz="half" idx="10"/>
          </p:nvPr>
        </p:nvSpPr>
        <p:spPr/>
        <p:txBody>
          <a:bodyPr/>
          <a:lstStyle/>
          <a:p>
            <a:fld id="{69186D26-FA5F-4637-B602-B7C2DC34CFD4}" type="datetime1">
              <a:rPr lang="en-US" smtClean="0"/>
              <a:t>9/29/2022</a:t>
            </a:fld>
            <a:endParaRPr lang="en-US"/>
          </a:p>
        </p:txBody>
      </p:sp>
      <p:sp>
        <p:nvSpPr>
          <p:cNvPr id="6" name="Footer Placeholder 5">
            <a:extLst>
              <a:ext uri="{FF2B5EF4-FFF2-40B4-BE49-F238E27FC236}">
                <a16:creationId xmlns:a16="http://schemas.microsoft.com/office/drawing/2014/main" id="{243012CE-B59E-9669-CE41-9495A392A7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A71371-FFEC-8F69-9B35-A2A455CA3655}"/>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330796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3B5D5-9DEC-0898-D4F2-BC68585FEDCC}"/>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CCF24CEF-D7AB-F590-3BBA-B6D3B3E4674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759043-2374-1AA1-423D-B8E2E7E9D4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EFA50CAF-6B70-0377-C94D-072398960B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702106-B018-A11F-D393-EE54AEDE5E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56352B01-459C-ABDB-F745-55C959E0EE88}"/>
              </a:ext>
            </a:extLst>
          </p:cNvPr>
          <p:cNvSpPr>
            <a:spLocks noGrp="1"/>
          </p:cNvSpPr>
          <p:nvPr>
            <p:ph type="dt" sz="half" idx="10"/>
          </p:nvPr>
        </p:nvSpPr>
        <p:spPr/>
        <p:txBody>
          <a:bodyPr/>
          <a:lstStyle/>
          <a:p>
            <a:fld id="{F6FA2B21-3FCD-4721-B95C-427943F61125}" type="datetime1">
              <a:rPr lang="en-US" smtClean="0"/>
              <a:t>9/29/2022</a:t>
            </a:fld>
            <a:endParaRPr lang="en-US"/>
          </a:p>
        </p:txBody>
      </p:sp>
      <p:sp>
        <p:nvSpPr>
          <p:cNvPr id="8" name="Footer Placeholder 7">
            <a:extLst>
              <a:ext uri="{FF2B5EF4-FFF2-40B4-BE49-F238E27FC236}">
                <a16:creationId xmlns:a16="http://schemas.microsoft.com/office/drawing/2014/main" id="{5F1FBFC4-DA75-D824-EFCE-43D151CD2F1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14D6B25-3165-DD9F-D313-0ADEF38FD5E1}"/>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239276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B494F-35C9-B8DF-D8BE-48E9FD1045B1}"/>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069DC69C-A7EB-8545-D9B1-401AAFC8A52A}"/>
              </a:ext>
            </a:extLst>
          </p:cNvPr>
          <p:cNvSpPr>
            <a:spLocks noGrp="1"/>
          </p:cNvSpPr>
          <p:nvPr>
            <p:ph type="dt" sz="half" idx="10"/>
          </p:nvPr>
        </p:nvSpPr>
        <p:spPr/>
        <p:txBody>
          <a:bodyPr/>
          <a:lstStyle/>
          <a:p>
            <a:fld id="{F9A96C99-B8F8-4528-BD05-0E16E943DC09}" type="datetime1">
              <a:rPr lang="en-US" smtClean="0"/>
              <a:t>9/29/2022</a:t>
            </a:fld>
            <a:endParaRPr lang="en-US"/>
          </a:p>
        </p:txBody>
      </p:sp>
      <p:sp>
        <p:nvSpPr>
          <p:cNvPr id="4" name="Footer Placeholder 3">
            <a:extLst>
              <a:ext uri="{FF2B5EF4-FFF2-40B4-BE49-F238E27FC236}">
                <a16:creationId xmlns:a16="http://schemas.microsoft.com/office/drawing/2014/main" id="{6D495013-AA59-4F9A-7ED7-9DB1B2A2B2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CF608D-55CB-F4D0-F2E1-252BCE050431}"/>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64052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360200-D0CE-68D9-28B2-4743E8E21F80}"/>
              </a:ext>
            </a:extLst>
          </p:cNvPr>
          <p:cNvSpPr>
            <a:spLocks noGrp="1"/>
          </p:cNvSpPr>
          <p:nvPr>
            <p:ph type="dt" sz="half" idx="10"/>
          </p:nvPr>
        </p:nvSpPr>
        <p:spPr/>
        <p:txBody>
          <a:bodyPr/>
          <a:lstStyle/>
          <a:p>
            <a:fld id="{03636942-C211-4B28-8DBD-C953E00AF71B}" type="datetime1">
              <a:rPr lang="en-US" smtClean="0"/>
              <a:t>9/29/2022</a:t>
            </a:fld>
            <a:endParaRPr lang="en-US"/>
          </a:p>
        </p:txBody>
      </p:sp>
      <p:sp>
        <p:nvSpPr>
          <p:cNvPr id="3" name="Footer Placeholder 2">
            <a:extLst>
              <a:ext uri="{FF2B5EF4-FFF2-40B4-BE49-F238E27FC236}">
                <a16:creationId xmlns:a16="http://schemas.microsoft.com/office/drawing/2014/main" id="{7A2CC1B0-66D0-33ED-1A8A-BE1C87AC4B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C87828-D8AA-3DA5-70AD-06C7BC00D070}"/>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439330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B93C8-C333-26BE-1AFB-135D40EF2B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2E974B5B-8E4E-76E3-4DCE-D30FF5225B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462051A2-36AB-5939-0879-13AA9F1300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AB7D7B-7851-DC06-6F47-E8F15D536D84}"/>
              </a:ext>
            </a:extLst>
          </p:cNvPr>
          <p:cNvSpPr>
            <a:spLocks noGrp="1"/>
          </p:cNvSpPr>
          <p:nvPr>
            <p:ph type="dt" sz="half" idx="10"/>
          </p:nvPr>
        </p:nvSpPr>
        <p:spPr/>
        <p:txBody>
          <a:bodyPr/>
          <a:lstStyle/>
          <a:p>
            <a:fld id="{7E8D12A6-918A-48BD-8CB9-CA713993B0EA}" type="datetime1">
              <a:rPr lang="en-US" smtClean="0"/>
              <a:t>9/29/2022</a:t>
            </a:fld>
            <a:endParaRPr lang="en-US"/>
          </a:p>
        </p:txBody>
      </p:sp>
      <p:sp>
        <p:nvSpPr>
          <p:cNvPr id="6" name="Footer Placeholder 5">
            <a:extLst>
              <a:ext uri="{FF2B5EF4-FFF2-40B4-BE49-F238E27FC236}">
                <a16:creationId xmlns:a16="http://schemas.microsoft.com/office/drawing/2014/main" id="{9A81C18C-153D-2289-914E-3C1995543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BE529E-E98A-B59A-F118-C03D1145FF10}"/>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953971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C4095-6060-9DAE-3F62-A6F9AE7464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57F84CFE-475D-5DBF-BCDB-E9B6F241C1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E19C2915-066F-AAC8-7EB6-2921A2AAA6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47223F-AC50-DE29-C74D-18D17F848B85}"/>
              </a:ext>
            </a:extLst>
          </p:cNvPr>
          <p:cNvSpPr>
            <a:spLocks noGrp="1"/>
          </p:cNvSpPr>
          <p:nvPr>
            <p:ph type="dt" sz="half" idx="10"/>
          </p:nvPr>
        </p:nvSpPr>
        <p:spPr/>
        <p:txBody>
          <a:bodyPr/>
          <a:lstStyle/>
          <a:p>
            <a:fld id="{E778CE86-875F-4587-BCF6-FA054AFC0D53}" type="datetime1">
              <a:rPr lang="en-US" smtClean="0"/>
              <a:pPr/>
              <a:t>9/29/2022</a:t>
            </a:fld>
            <a:endParaRPr lang="en-US" dirty="0"/>
          </a:p>
        </p:txBody>
      </p:sp>
      <p:sp>
        <p:nvSpPr>
          <p:cNvPr id="6" name="Footer Placeholder 5">
            <a:extLst>
              <a:ext uri="{FF2B5EF4-FFF2-40B4-BE49-F238E27FC236}">
                <a16:creationId xmlns:a16="http://schemas.microsoft.com/office/drawing/2014/main" id="{9126BA86-33C5-4AE8-1CF9-D96547258A37}"/>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7D226477-BACB-975C-4669-E93761BAC587}"/>
              </a:ext>
            </a:extLst>
          </p:cNvPr>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5841203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7EC648A-99D5-0323-B10E-97AA56CAE9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E1F2CFC3-FFEF-DC26-0EEF-8E1221B42A4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7D9C108F-9265-7E7B-74A3-6508A9563C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FA2B21-3FCD-4721-B95C-427943F61125}" type="datetime1">
              <a:rPr lang="en-US" smtClean="0"/>
              <a:t>9/29/2022</a:t>
            </a:fld>
            <a:endParaRPr lang="en-US"/>
          </a:p>
        </p:txBody>
      </p:sp>
      <p:sp>
        <p:nvSpPr>
          <p:cNvPr id="5" name="Footer Placeholder 4">
            <a:extLst>
              <a:ext uri="{FF2B5EF4-FFF2-40B4-BE49-F238E27FC236}">
                <a16:creationId xmlns:a16="http://schemas.microsoft.com/office/drawing/2014/main" id="{75C0355B-8483-AD64-74DA-54CBB30B7F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35BA376-65F0-3A64-A442-CC10E40A68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504873166"/>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analyticsindiamag.com/top-python-libraries-for-chatbot-development/" TargetMode="External"/><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hyperlink" Target="https://www.analyticsvidhya.com/blog/2022/01/how-to-create-python-chatbots/" TargetMode="External"/><Relationship Id="rId4" Type="http://schemas.openxmlformats.org/officeDocument/2006/relationships/hyperlink" Target="https://towardsdatascience.com/how-to-build-your-own-chatbot-using-deep-learning-bb41f970e281"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ltk.org/install.html" TargetMode="External"/><Relationship Id="rId2" Type="http://schemas.openxmlformats.org/officeDocument/2006/relationships/image" Target="../media/image5.jf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f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10">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12">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80681"/>
            <a:ext cx="12192000" cy="2777318"/>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application&#10;&#10;Description automatically generated">
            <a:extLst>
              <a:ext uri="{FF2B5EF4-FFF2-40B4-BE49-F238E27FC236}">
                <a16:creationId xmlns:a16="http://schemas.microsoft.com/office/drawing/2014/main" id="{B9C64229-AE00-0C06-C14F-7ECBC00244E1}"/>
              </a:ext>
            </a:extLst>
          </p:cNvPr>
          <p:cNvPicPr>
            <a:picLocks noChangeAspect="1"/>
          </p:cNvPicPr>
          <p:nvPr/>
        </p:nvPicPr>
        <p:blipFill rotWithShape="1">
          <a:blip r:embed="rId2">
            <a:extLst>
              <a:ext uri="{28A0092B-C50C-407E-A947-70E740481C1C}">
                <a14:useLocalDpi xmlns:a14="http://schemas.microsoft.com/office/drawing/2010/main" val="0"/>
              </a:ext>
            </a:extLst>
          </a:blip>
          <a:srcRect t="9879" b="5851"/>
          <a:stretch/>
        </p:blipFill>
        <p:spPr>
          <a:xfrm>
            <a:off x="1" y="1"/>
            <a:ext cx="12191999" cy="685800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p:spPr>
      </p:pic>
      <p:sp>
        <p:nvSpPr>
          <p:cNvPr id="2" name="Title 1">
            <a:extLst>
              <a:ext uri="{FF2B5EF4-FFF2-40B4-BE49-F238E27FC236}">
                <a16:creationId xmlns:a16="http://schemas.microsoft.com/office/drawing/2014/main" id="{4CE447B8-6ED7-D3B2-B2A1-10C07496F781}"/>
              </a:ext>
            </a:extLst>
          </p:cNvPr>
          <p:cNvSpPr>
            <a:spLocks noGrp="1"/>
          </p:cNvSpPr>
          <p:nvPr>
            <p:ph type="ctrTitle"/>
          </p:nvPr>
        </p:nvSpPr>
        <p:spPr>
          <a:xfrm>
            <a:off x="599818" y="5234320"/>
            <a:ext cx="6931319" cy="752217"/>
          </a:xfrm>
        </p:spPr>
        <p:txBody>
          <a:bodyPr anchor="b">
            <a:normAutofit/>
          </a:bodyPr>
          <a:lstStyle/>
          <a:p>
            <a:pPr algn="l"/>
            <a:r>
              <a:rPr lang="en-US" sz="3600" b="1" dirty="0">
                <a:solidFill>
                  <a:schemeClr val="tx1">
                    <a:lumMod val="85000"/>
                    <a:lumOff val="15000"/>
                  </a:schemeClr>
                </a:solidFill>
                <a:cs typeface="+mn-cs"/>
              </a:rPr>
              <a:t>Deep Learning Final Project</a:t>
            </a:r>
            <a:endParaRPr lang="en-IL" sz="3600" b="1" dirty="0">
              <a:solidFill>
                <a:schemeClr val="tx1">
                  <a:lumMod val="85000"/>
                  <a:lumOff val="15000"/>
                </a:schemeClr>
              </a:solidFill>
              <a:cs typeface="+mn-cs"/>
            </a:endParaRPr>
          </a:p>
        </p:txBody>
      </p:sp>
      <p:sp>
        <p:nvSpPr>
          <p:cNvPr id="3" name="Subtitle 2">
            <a:extLst>
              <a:ext uri="{FF2B5EF4-FFF2-40B4-BE49-F238E27FC236}">
                <a16:creationId xmlns:a16="http://schemas.microsoft.com/office/drawing/2014/main" id="{80FE610A-343A-7696-DC0C-74A7DD4D86F2}"/>
              </a:ext>
            </a:extLst>
          </p:cNvPr>
          <p:cNvSpPr>
            <a:spLocks noGrp="1"/>
          </p:cNvSpPr>
          <p:nvPr>
            <p:ph type="subTitle" idx="1"/>
          </p:nvPr>
        </p:nvSpPr>
        <p:spPr>
          <a:xfrm>
            <a:off x="599818" y="5929857"/>
            <a:ext cx="6931319" cy="349725"/>
          </a:xfrm>
        </p:spPr>
        <p:txBody>
          <a:bodyPr anchor="t">
            <a:normAutofit/>
          </a:bodyPr>
          <a:lstStyle/>
          <a:p>
            <a:pPr algn="l">
              <a:spcAft>
                <a:spcPts val="600"/>
              </a:spcAft>
            </a:pPr>
            <a:r>
              <a:rPr lang="he-IL" sz="1600" dirty="0">
                <a:solidFill>
                  <a:schemeClr val="tx1">
                    <a:lumMod val="85000"/>
                    <a:lumOff val="15000"/>
                  </a:schemeClr>
                </a:solidFill>
              </a:rPr>
              <a:t>מגישה: נועם איפרגן - 209463777</a:t>
            </a:r>
            <a:endParaRPr lang="en-IL" sz="1600" dirty="0">
              <a:solidFill>
                <a:schemeClr val="tx1">
                  <a:lumMod val="85000"/>
                  <a:lumOff val="15000"/>
                </a:schemeClr>
              </a:solidFill>
            </a:endParaRPr>
          </a:p>
        </p:txBody>
      </p:sp>
      <p:sp>
        <p:nvSpPr>
          <p:cNvPr id="4" name="Subtitle 2">
            <a:extLst>
              <a:ext uri="{FF2B5EF4-FFF2-40B4-BE49-F238E27FC236}">
                <a16:creationId xmlns:a16="http://schemas.microsoft.com/office/drawing/2014/main" id="{C2CA2CD9-CBEF-11E0-7CAB-92206D4A7035}"/>
              </a:ext>
            </a:extLst>
          </p:cNvPr>
          <p:cNvSpPr txBox="1">
            <a:spLocks/>
          </p:cNvSpPr>
          <p:nvPr/>
        </p:nvSpPr>
        <p:spPr>
          <a:xfrm>
            <a:off x="410386" y="6219065"/>
            <a:ext cx="6931319" cy="349725"/>
          </a:xfrm>
          <a:prstGeom prst="rect">
            <a:avLst/>
          </a:prstGeom>
        </p:spPr>
        <p:txBody>
          <a:bodyPr vert="horz" lIns="91440" tIns="45720" rIns="91440" bIns="45720" rtlCol="0" anchor="t">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rtl="1">
              <a:spcAft>
                <a:spcPts val="600"/>
              </a:spcAft>
            </a:pPr>
            <a:r>
              <a:rPr lang="he-IL" sz="1600" dirty="0">
                <a:solidFill>
                  <a:schemeClr val="tx1">
                    <a:lumMod val="85000"/>
                    <a:lumOff val="15000"/>
                  </a:schemeClr>
                </a:solidFill>
              </a:rPr>
              <a:t>			  	קישור ל-</a:t>
            </a:r>
            <a:r>
              <a:rPr lang="en-US" sz="1600" dirty="0">
                <a:solidFill>
                  <a:schemeClr val="tx1">
                    <a:lumMod val="85000"/>
                    <a:lumOff val="15000"/>
                  </a:schemeClr>
                </a:solidFill>
              </a:rPr>
              <a:t>GitHub</a:t>
            </a:r>
            <a:r>
              <a:rPr lang="he-IL" sz="1600" dirty="0">
                <a:solidFill>
                  <a:schemeClr val="tx1">
                    <a:lumMod val="85000"/>
                    <a:lumOff val="15000"/>
                  </a:schemeClr>
                </a:solidFill>
              </a:rPr>
              <a:t> - </a:t>
            </a:r>
            <a:r>
              <a:rPr lang="en-US" sz="1600" dirty="0">
                <a:solidFill>
                  <a:schemeClr val="tx1">
                    <a:lumMod val="85000"/>
                    <a:lumOff val="15000"/>
                  </a:schemeClr>
                </a:solidFill>
              </a:rPr>
              <a:t>    </a:t>
            </a:r>
            <a:r>
              <a:rPr lang="he-IL" sz="1600" dirty="0">
                <a:solidFill>
                  <a:schemeClr val="tx1">
                    <a:lumMod val="85000"/>
                    <a:lumOff val="15000"/>
                  </a:schemeClr>
                </a:solidFill>
              </a:rPr>
              <a:t>             </a:t>
            </a:r>
            <a:r>
              <a:rPr lang="en-US" sz="1600" dirty="0">
                <a:solidFill>
                  <a:schemeClr val="tx1">
                    <a:lumMod val="85000"/>
                    <a:lumOff val="15000"/>
                  </a:schemeClr>
                </a:solidFill>
              </a:rPr>
              <a:t>https://github.com/noamifargan/DL--Final-Projact-/tree/main/new</a:t>
            </a:r>
            <a:endParaRPr lang="en-IL" sz="1600" dirty="0">
              <a:solidFill>
                <a:schemeClr val="tx1">
                  <a:lumMod val="85000"/>
                  <a:lumOff val="15000"/>
                </a:schemeClr>
              </a:solidFill>
            </a:endParaRPr>
          </a:p>
        </p:txBody>
      </p:sp>
    </p:spTree>
    <p:extLst>
      <p:ext uri="{BB962C8B-B14F-4D97-AF65-F5344CB8AC3E}">
        <p14:creationId xmlns:p14="http://schemas.microsoft.com/office/powerpoint/2010/main" val="128486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par>
                                <p:cTn id="11" presetID="10" presetClass="entr" presetSubtype="0" fill="hold" grpId="0" nodeType="withEffect">
                                  <p:stCondLst>
                                    <p:cond delay="2000"/>
                                  </p:stCondLst>
                                  <p:iterate type="lt">
                                    <p:tmPct val="10000"/>
                                  </p:iterate>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4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273580" y="257993"/>
            <a:ext cx="9829800" cy="1325880"/>
          </a:xfrm>
        </p:spPr>
        <p:txBody>
          <a:bodyPr vert="horz" lIns="91440" tIns="45720" rIns="91440" bIns="45720" rtlCol="0" anchor="b">
            <a:normAutofit/>
          </a:bodyPr>
          <a:lstStyle/>
          <a:p>
            <a:pPr algn="ctr" rtl="1"/>
            <a:r>
              <a:rPr lang="he-IL" sz="3600" b="1" kern="1200" dirty="0">
                <a:solidFill>
                  <a:schemeClr val="tx2"/>
                </a:solidFill>
                <a:latin typeface="+mj-lt"/>
                <a:ea typeface="+mj-ea"/>
                <a:cs typeface="+mn-cs"/>
              </a:rPr>
              <a:t>תוצר התוכנה הסופי:</a:t>
            </a:r>
            <a:endParaRPr lang="en-US" sz="3600" b="1" kern="1200" dirty="0">
              <a:solidFill>
                <a:schemeClr val="tx2"/>
              </a:solidFill>
              <a:latin typeface="+mj-lt"/>
              <a:ea typeface="+mj-ea"/>
              <a:cs typeface="+mn-cs"/>
            </a:endParaRPr>
          </a:p>
        </p:txBody>
      </p:sp>
      <p:grpSp>
        <p:nvGrpSpPr>
          <p:cNvPr id="1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 name="Picture 5" descr="Graphical user interface, application&#10;&#10;Description automatically generated">
            <a:extLst>
              <a:ext uri="{FF2B5EF4-FFF2-40B4-BE49-F238E27FC236}">
                <a16:creationId xmlns:a16="http://schemas.microsoft.com/office/drawing/2014/main" id="{FEF5C55D-F2AA-BFCF-F5D7-54D28822B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9421" y="2005728"/>
            <a:ext cx="3578118" cy="4430416"/>
          </a:xfrm>
          <a:prstGeom prst="rect">
            <a:avLst/>
          </a:prstGeom>
        </p:spPr>
      </p:pic>
    </p:spTree>
    <p:extLst>
      <p:ext uri="{BB962C8B-B14F-4D97-AF65-F5344CB8AC3E}">
        <p14:creationId xmlns:p14="http://schemas.microsoft.com/office/powerpoint/2010/main" val="6960455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7C9B4-7B08-8AD1-AE3F-18D856ADFAC1}"/>
              </a:ext>
            </a:extLst>
          </p:cNvPr>
          <p:cNvSpPr>
            <a:spLocks noGrp="1"/>
          </p:cNvSpPr>
          <p:nvPr>
            <p:ph type="title"/>
          </p:nvPr>
        </p:nvSpPr>
        <p:spPr>
          <a:xfrm>
            <a:off x="1179576" y="1261423"/>
            <a:ext cx="9829800" cy="1325880"/>
          </a:xfrm>
        </p:spPr>
        <p:txBody>
          <a:bodyPr anchor="b">
            <a:normAutofit/>
          </a:bodyPr>
          <a:lstStyle/>
          <a:p>
            <a:pPr algn="ctr"/>
            <a:r>
              <a:rPr lang="he-IL" sz="3600">
                <a:solidFill>
                  <a:schemeClr val="tx2"/>
                </a:solidFill>
                <a:cs typeface="+mn-cs"/>
              </a:rPr>
              <a:t>רעיונות לשיפור אפשריים</a:t>
            </a:r>
            <a:endParaRPr lang="en-IL" sz="3600">
              <a:solidFill>
                <a:schemeClr val="tx2"/>
              </a:solidFill>
              <a:cs typeface="+mn-cs"/>
            </a:endParaRPr>
          </a:p>
        </p:txBody>
      </p:sp>
      <p:grpSp>
        <p:nvGrpSpPr>
          <p:cNvPr id="32" name="Group 31">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33" name="Freeform: Shape 32">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439A0CE5-4CE9-8621-5BF5-8AA1361521E5}"/>
              </a:ext>
            </a:extLst>
          </p:cNvPr>
          <p:cNvSpPr>
            <a:spLocks noGrp="1"/>
          </p:cNvSpPr>
          <p:nvPr>
            <p:ph idx="1"/>
          </p:nvPr>
        </p:nvSpPr>
        <p:spPr>
          <a:xfrm>
            <a:off x="804672" y="2827419"/>
            <a:ext cx="5126896" cy="3227626"/>
          </a:xfrm>
        </p:spPr>
        <p:txBody>
          <a:bodyPr anchor="ctr">
            <a:normAutofit/>
          </a:bodyPr>
          <a:lstStyle/>
          <a:p>
            <a:pPr rtl="1"/>
            <a:r>
              <a:rPr lang="he-IL" sz="1500" dirty="0">
                <a:solidFill>
                  <a:schemeClr val="tx2"/>
                </a:solidFill>
              </a:rPr>
              <a:t>בפרויקט הנוכחי,אייצר צ'אטבוט פשוט יחסית ברמת הבנתו,בעל יכולות קוגנטיביות קטנות,אך עם הטכנולוגיה של היום,ניתן לייצר צא'טבוטים מתוחכמים הרבה יותר שעובדים על טכנולוגיות אחרות.</a:t>
            </a:r>
          </a:p>
          <a:p>
            <a:pPr rtl="1"/>
            <a:r>
              <a:rPr lang="he-IL" sz="1500" dirty="0">
                <a:solidFill>
                  <a:schemeClr val="tx2"/>
                </a:solidFill>
              </a:rPr>
              <a:t>רעיון נוסף הוא שהצ'אטבוט יוכל לקבל כמויות גדולות של טקסט ומלל וידע לסווג אותן לפי נושאי שיחה שונים, ובכך לאמן את עצמו בצורה יעילה יותר.</a:t>
            </a:r>
          </a:p>
          <a:p>
            <a:pPr rtl="1"/>
            <a:r>
              <a:rPr lang="he-IL" sz="1500" dirty="0">
                <a:solidFill>
                  <a:schemeClr val="tx2"/>
                </a:solidFill>
              </a:rPr>
              <a:t>ניתן להוסיף לצ'אבוט מודל ניתוח סנטימט(תגובות אמוציונליות ורגש) כדי לזהות גווני סנטימנט שונים מאחורי הודעות משתמש. ניתן לבצע זאת על ידי ארכיטקטורות רשת עצביות.</a:t>
            </a:r>
          </a:p>
          <a:p>
            <a:pPr rtl="1"/>
            <a:r>
              <a:rPr lang="he-IL" sz="1500" dirty="0">
                <a:solidFill>
                  <a:schemeClr val="tx2"/>
                </a:solidFill>
              </a:rPr>
              <a:t>הוספת אימוג'ים בעת המענה של הצ'אטבוט למשתמש.</a:t>
            </a:r>
            <a:endParaRPr lang="en-IL" sz="1500" dirty="0">
              <a:solidFill>
                <a:schemeClr val="tx2"/>
              </a:solidFill>
            </a:endParaRPr>
          </a:p>
        </p:txBody>
      </p:sp>
      <p:grpSp>
        <p:nvGrpSpPr>
          <p:cNvPr id="38" name="Group 37">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39" name="Freeform: Shape 38">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42" name="Freeform: Shape 41">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Picture 3" descr="Icon&#10;&#10;Description automatically generated">
            <a:extLst>
              <a:ext uri="{FF2B5EF4-FFF2-40B4-BE49-F238E27FC236}">
                <a16:creationId xmlns:a16="http://schemas.microsoft.com/office/drawing/2014/main" id="{EF84B198-8738-FC8D-12C2-95963E65DD84}"/>
              </a:ext>
            </a:extLst>
          </p:cNvPr>
          <p:cNvPicPr>
            <a:picLocks noChangeAspect="1"/>
          </p:cNvPicPr>
          <p:nvPr/>
        </p:nvPicPr>
        <p:blipFill rotWithShape="1">
          <a:blip r:embed="rId2">
            <a:extLst>
              <a:ext uri="{28A0092B-C50C-407E-A947-70E740481C1C}">
                <a14:useLocalDpi xmlns:a14="http://schemas.microsoft.com/office/drawing/2010/main" val="0"/>
              </a:ext>
            </a:extLst>
          </a:blip>
          <a:srcRect r="5" b="5"/>
          <a:stretch/>
        </p:blipFill>
        <p:spPr>
          <a:xfrm>
            <a:off x="7298058" y="2837712"/>
            <a:ext cx="3217333" cy="3217333"/>
          </a:xfrm>
          <a:prstGeom prst="rect">
            <a:avLst/>
          </a:prstGeom>
        </p:spPr>
      </p:pic>
    </p:spTree>
    <p:extLst>
      <p:ext uri="{BB962C8B-B14F-4D97-AF65-F5344CB8AC3E}">
        <p14:creationId xmlns:p14="http://schemas.microsoft.com/office/powerpoint/2010/main" val="2654859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15181-6CBD-F6FF-D96E-39FD319995F2}"/>
              </a:ext>
            </a:extLst>
          </p:cNvPr>
          <p:cNvSpPr>
            <a:spLocks noGrp="1"/>
          </p:cNvSpPr>
          <p:nvPr>
            <p:ph type="title"/>
          </p:nvPr>
        </p:nvSpPr>
        <p:spPr>
          <a:xfrm>
            <a:off x="1179576" y="1163848"/>
            <a:ext cx="9829800" cy="1325880"/>
          </a:xfrm>
        </p:spPr>
        <p:txBody>
          <a:bodyPr anchor="b">
            <a:normAutofit/>
          </a:bodyPr>
          <a:lstStyle/>
          <a:p>
            <a:pPr algn="ctr"/>
            <a:r>
              <a:rPr lang="he-IL" sz="3600">
                <a:solidFill>
                  <a:schemeClr val="tx2"/>
                </a:solidFill>
                <a:cs typeface="+mn-cs"/>
              </a:rPr>
              <a:t>ביביליוגרפיה</a:t>
            </a:r>
            <a:endParaRPr lang="en-IL" sz="3600">
              <a:solidFill>
                <a:schemeClr val="tx2"/>
              </a:solidFill>
              <a:cs typeface="+mn-cs"/>
            </a:endParaRPr>
          </a:p>
        </p:txBody>
      </p:sp>
      <p:grpSp>
        <p:nvGrpSpPr>
          <p:cNvPr id="1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picture containing icon&#10;&#10;Description automatically generated">
            <a:extLst>
              <a:ext uri="{FF2B5EF4-FFF2-40B4-BE49-F238E27FC236}">
                <a16:creationId xmlns:a16="http://schemas.microsoft.com/office/drawing/2014/main" id="{EB772C02-1AEC-5AAC-0F5F-1FFCE38812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71" y="3430667"/>
            <a:ext cx="4954693" cy="2031423"/>
          </a:xfrm>
          <a:prstGeom prst="rect">
            <a:avLst/>
          </a:prstGeom>
        </p:spPr>
      </p:pic>
      <p:sp>
        <p:nvSpPr>
          <p:cNvPr id="3" name="Content Placeholder 2">
            <a:extLst>
              <a:ext uri="{FF2B5EF4-FFF2-40B4-BE49-F238E27FC236}">
                <a16:creationId xmlns:a16="http://schemas.microsoft.com/office/drawing/2014/main" id="{297E907D-8613-2769-796F-47909C1399EB}"/>
              </a:ext>
            </a:extLst>
          </p:cNvPr>
          <p:cNvSpPr>
            <a:spLocks noGrp="1"/>
          </p:cNvSpPr>
          <p:nvPr>
            <p:ph idx="1"/>
          </p:nvPr>
        </p:nvSpPr>
        <p:spPr>
          <a:xfrm>
            <a:off x="6354871" y="2827419"/>
            <a:ext cx="5029200" cy="3227626"/>
          </a:xfrm>
        </p:spPr>
        <p:txBody>
          <a:bodyPr anchor="ctr">
            <a:normAutofit/>
          </a:bodyPr>
          <a:lstStyle/>
          <a:p>
            <a:pPr rtl="1"/>
            <a:r>
              <a:rPr lang="en-US" sz="1800">
                <a:solidFill>
                  <a:schemeClr val="tx2"/>
                </a:solidFill>
                <a:hlinkClick r:id="rId3"/>
              </a:rPr>
              <a:t>https://analyticsindiamag.com/top-python-libraries-for-chatbot-development/</a:t>
            </a:r>
            <a:endParaRPr lang="he-IL" sz="1800">
              <a:solidFill>
                <a:schemeClr val="tx2"/>
              </a:solidFill>
            </a:endParaRPr>
          </a:p>
          <a:p>
            <a:pPr rtl="1"/>
            <a:r>
              <a:rPr lang="en-US" sz="1800">
                <a:solidFill>
                  <a:schemeClr val="tx2"/>
                </a:solidFill>
                <a:hlinkClick r:id="rId4"/>
              </a:rPr>
              <a:t>https://towardsdatascience.com/how-to-build-your-own-chatbot-using-deep-learning-bb41f970e281</a:t>
            </a:r>
            <a:endParaRPr lang="he-IL" sz="1800">
              <a:solidFill>
                <a:schemeClr val="tx2"/>
              </a:solidFill>
            </a:endParaRPr>
          </a:p>
          <a:p>
            <a:pPr rtl="1"/>
            <a:r>
              <a:rPr lang="en-US" sz="1800">
                <a:solidFill>
                  <a:schemeClr val="tx2"/>
                </a:solidFill>
                <a:hlinkClick r:id="rId5"/>
              </a:rPr>
              <a:t>https://www.analyticsvidhya.com/blog/2022/01/how-to-create-python-chatbots/</a:t>
            </a:r>
            <a:endParaRPr lang="he-IL" sz="1800">
              <a:solidFill>
                <a:schemeClr val="tx2"/>
              </a:solidFill>
            </a:endParaRPr>
          </a:p>
          <a:p>
            <a:pPr rtl="1"/>
            <a:r>
              <a:rPr lang="en-US" sz="1800">
                <a:solidFill>
                  <a:schemeClr val="tx2"/>
                </a:solidFill>
              </a:rPr>
              <a:t>https://www.upgrad.com/blog/how-to-make-chatbot-in-python/</a:t>
            </a:r>
            <a:endParaRPr lang="en-IL" sz="1800">
              <a:solidFill>
                <a:schemeClr val="tx2"/>
              </a:solidFill>
            </a:endParaRPr>
          </a:p>
        </p:txBody>
      </p:sp>
      <p:grpSp>
        <p:nvGrpSpPr>
          <p:cNvPr id="20"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617824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0">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12">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BA5A79-E64C-CAA6-A977-CA6F6AE8DB53}"/>
              </a:ext>
            </a:extLst>
          </p:cNvPr>
          <p:cNvSpPr>
            <a:spLocks noGrp="1"/>
          </p:cNvSpPr>
          <p:nvPr>
            <p:ph type="title"/>
          </p:nvPr>
        </p:nvSpPr>
        <p:spPr>
          <a:xfrm>
            <a:off x="1179576" y="1163848"/>
            <a:ext cx="9829800" cy="1325880"/>
          </a:xfrm>
        </p:spPr>
        <p:txBody>
          <a:bodyPr anchor="b">
            <a:normAutofit/>
          </a:bodyPr>
          <a:lstStyle/>
          <a:p>
            <a:pPr algn="ctr" rtl="1"/>
            <a:r>
              <a:rPr lang="he-IL" sz="3600">
                <a:solidFill>
                  <a:schemeClr val="tx2"/>
                </a:solidFill>
                <a:cs typeface="+mn-cs"/>
              </a:rPr>
              <a:t>רעיון הפרויקט הכללי</a:t>
            </a:r>
            <a:endParaRPr lang="en-IL" sz="3600">
              <a:solidFill>
                <a:schemeClr val="tx2"/>
              </a:solidFill>
              <a:cs typeface="+mn-cs"/>
            </a:endParaRPr>
          </a:p>
        </p:txBody>
      </p:sp>
      <p:grpSp>
        <p:nvGrpSpPr>
          <p:cNvPr id="15" name="Group 14">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6" name="Freeform: Shape 15">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descr="Diagram&#10;&#10;Description automatically generated">
            <a:extLst>
              <a:ext uri="{FF2B5EF4-FFF2-40B4-BE49-F238E27FC236}">
                <a16:creationId xmlns:a16="http://schemas.microsoft.com/office/drawing/2014/main" id="{9EE58340-22CD-3633-4B91-956365AC9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351" y="2837712"/>
            <a:ext cx="4233332" cy="3217333"/>
          </a:xfrm>
          <a:prstGeom prst="rect">
            <a:avLst/>
          </a:prstGeom>
        </p:spPr>
      </p:pic>
      <p:sp>
        <p:nvSpPr>
          <p:cNvPr id="3" name="Content Placeholder 2">
            <a:extLst>
              <a:ext uri="{FF2B5EF4-FFF2-40B4-BE49-F238E27FC236}">
                <a16:creationId xmlns:a16="http://schemas.microsoft.com/office/drawing/2014/main" id="{95994455-8410-7ED1-FD61-92D938F07C4C}"/>
              </a:ext>
            </a:extLst>
          </p:cNvPr>
          <p:cNvSpPr>
            <a:spLocks noGrp="1"/>
          </p:cNvSpPr>
          <p:nvPr>
            <p:ph idx="1"/>
          </p:nvPr>
        </p:nvSpPr>
        <p:spPr>
          <a:xfrm>
            <a:off x="6354871" y="2827419"/>
            <a:ext cx="5029200" cy="3227626"/>
          </a:xfrm>
        </p:spPr>
        <p:txBody>
          <a:bodyPr anchor="ctr">
            <a:normAutofit/>
          </a:bodyPr>
          <a:lstStyle/>
          <a:p>
            <a:pPr rtl="1"/>
            <a:r>
              <a:rPr lang="he-IL" sz="1100" b="1">
                <a:solidFill>
                  <a:schemeClr val="tx2"/>
                </a:solidFill>
              </a:rPr>
              <a:t>תחילה אסביר מהו הצ'אטבוט </a:t>
            </a:r>
            <a:r>
              <a:rPr lang="he-IL" sz="1100">
                <a:solidFill>
                  <a:schemeClr val="tx2"/>
                </a:solidFill>
              </a:rPr>
              <a:t>– צ'אטבוט הוא סוג של תוכנה מבוססת בינה מלאכותית ולמידה עמוקה אשר נועדה לתקשר עם בני אדם בשפות הטבעיות שלהם. צ'אטים אלו מקיימים לעיתים קרובות אינטרקציה באמצעות אודיו או אמצעי מלל ומחקים התנהגות אנושים על מנת לייצר שיחה עם בני אדם.</a:t>
            </a:r>
          </a:p>
          <a:p>
            <a:pPr rtl="1"/>
            <a:r>
              <a:rPr lang="he-IL" sz="1100" b="1">
                <a:solidFill>
                  <a:schemeClr val="tx2"/>
                </a:solidFill>
              </a:rPr>
              <a:t>השימוש העיקרי </a:t>
            </a:r>
            <a:r>
              <a:rPr lang="he-IL" sz="1100">
                <a:solidFill>
                  <a:schemeClr val="tx2"/>
                </a:solidFill>
              </a:rPr>
              <a:t>של צ'אבוטים בימינו הוא יצירת שיחה עם משתמשים באתרים שונים. הבוטים למעשה מדמים אדם אשר עונה לשאלות הנשאלות על ידי המשתמש ויודעים, על ידי בינה מלאכותית,כיצד לענות למשתמש באופן הכי קרוב למענה אנושי.</a:t>
            </a:r>
          </a:p>
          <a:p>
            <a:pPr rtl="1"/>
            <a:r>
              <a:rPr lang="he-IL" sz="1100" b="1">
                <a:solidFill>
                  <a:schemeClr val="tx2"/>
                </a:solidFill>
              </a:rPr>
              <a:t>הטכניקה הבסיסית </a:t>
            </a:r>
            <a:r>
              <a:rPr lang="he-IL" sz="1100">
                <a:solidFill>
                  <a:schemeClr val="tx2"/>
                </a:solidFill>
              </a:rPr>
              <a:t>מבוססת על לימוד הצ'אטבוט להגיב לפניות באמצעות קבוצה של כללים מוגדרים מראש שעל פיהם הוא אומן. </a:t>
            </a:r>
          </a:p>
          <a:p>
            <a:pPr rtl="1"/>
            <a:r>
              <a:rPr lang="he-IL" sz="1100">
                <a:solidFill>
                  <a:schemeClr val="tx2"/>
                </a:solidFill>
              </a:rPr>
              <a:t>בנוסף לבוטים הרגילים, קיימים בוטים שבנוים על למידה עצמית. כלומר, אלו מערכות אשר לומדות התרחשויות והתנהגויות מודרניות ויודעות להגיב לפי הבנה של הסביבה.</a:t>
            </a:r>
          </a:p>
          <a:p>
            <a:pPr rtl="1"/>
            <a:r>
              <a:rPr lang="he-IL" sz="1100">
                <a:solidFill>
                  <a:schemeClr val="tx2"/>
                </a:solidFill>
              </a:rPr>
              <a:t>הצ'אטבוט למעשה מקבל שאלה או תוכן הודעה מהמשתמש,ויודע לבחור את התשובה הקרובה ביותר שמתאימה על מנת לענות על השאלה מתוך מאגר מוכן של תשובות אפשריות.</a:t>
            </a:r>
          </a:p>
          <a:p>
            <a:pPr rtl="1"/>
            <a:endParaRPr lang="he-IL" sz="1100">
              <a:solidFill>
                <a:schemeClr val="tx2"/>
              </a:solidFill>
            </a:endParaRPr>
          </a:p>
          <a:p>
            <a:pPr marL="0" indent="0" rtl="1">
              <a:buNone/>
            </a:pPr>
            <a:endParaRPr lang="he-IL" sz="1100">
              <a:solidFill>
                <a:schemeClr val="tx2"/>
              </a:solidFill>
            </a:endParaRPr>
          </a:p>
        </p:txBody>
      </p:sp>
      <p:grpSp>
        <p:nvGrpSpPr>
          <p:cNvPr id="21" name="Group 20">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2" name="Freeform: Shape 21">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5" name="Freeform: Shape 24">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767693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DC99AC-CB1C-6972-88D3-ACC40CAFDE11}"/>
              </a:ext>
            </a:extLst>
          </p:cNvPr>
          <p:cNvSpPr>
            <a:spLocks noGrp="1"/>
          </p:cNvSpPr>
          <p:nvPr>
            <p:ph type="title"/>
          </p:nvPr>
        </p:nvSpPr>
        <p:spPr>
          <a:xfrm>
            <a:off x="1179576" y="1163848"/>
            <a:ext cx="9829800" cy="1325880"/>
          </a:xfrm>
        </p:spPr>
        <p:txBody>
          <a:bodyPr anchor="b">
            <a:normAutofit/>
          </a:bodyPr>
          <a:lstStyle/>
          <a:p>
            <a:pPr algn="ctr"/>
            <a:r>
              <a:rPr lang="he-IL" sz="3600">
                <a:solidFill>
                  <a:schemeClr val="tx2"/>
                </a:solidFill>
                <a:cs typeface="+mn-cs"/>
              </a:rPr>
              <a:t>הקלט והפלט לתוכנית</a:t>
            </a:r>
            <a:endParaRPr lang="en-IL" sz="3600">
              <a:solidFill>
                <a:schemeClr val="tx2"/>
              </a:solidFill>
              <a:cs typeface="+mn-cs"/>
            </a:endParaRPr>
          </a:p>
        </p:txBody>
      </p:sp>
      <p:grpSp>
        <p:nvGrpSpPr>
          <p:cNvPr id="1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person holding a device&#10;&#10;Description automatically generated with low confidence">
            <a:extLst>
              <a:ext uri="{FF2B5EF4-FFF2-40B4-BE49-F238E27FC236}">
                <a16:creationId xmlns:a16="http://schemas.microsoft.com/office/drawing/2014/main" id="{923C1DC4-5E06-E2EC-28C9-5AAB42CEDF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71" y="3052871"/>
            <a:ext cx="4954693" cy="2787015"/>
          </a:xfrm>
          <a:prstGeom prst="rect">
            <a:avLst/>
          </a:prstGeom>
        </p:spPr>
      </p:pic>
      <p:sp>
        <p:nvSpPr>
          <p:cNvPr id="3" name="Content Placeholder 2">
            <a:extLst>
              <a:ext uri="{FF2B5EF4-FFF2-40B4-BE49-F238E27FC236}">
                <a16:creationId xmlns:a16="http://schemas.microsoft.com/office/drawing/2014/main" id="{5E2353B7-6E23-3A37-890A-D3C41A96549F}"/>
              </a:ext>
            </a:extLst>
          </p:cNvPr>
          <p:cNvSpPr>
            <a:spLocks noGrp="1"/>
          </p:cNvSpPr>
          <p:nvPr>
            <p:ph idx="1"/>
          </p:nvPr>
        </p:nvSpPr>
        <p:spPr>
          <a:xfrm>
            <a:off x="6354871" y="2827419"/>
            <a:ext cx="5029200" cy="3227626"/>
          </a:xfrm>
        </p:spPr>
        <p:txBody>
          <a:bodyPr anchor="ctr">
            <a:normAutofit/>
          </a:bodyPr>
          <a:lstStyle/>
          <a:p>
            <a:pPr rtl="1"/>
            <a:r>
              <a:rPr lang="he-IL" sz="1800">
                <a:solidFill>
                  <a:schemeClr val="tx2"/>
                </a:solidFill>
              </a:rPr>
              <a:t>הקלט לתוכנית יהיה הודעת מלל אשר המשתמש מקיש לתוכנה.</a:t>
            </a:r>
          </a:p>
          <a:p>
            <a:pPr rtl="1"/>
            <a:r>
              <a:rPr lang="he-IL" sz="1800">
                <a:solidFill>
                  <a:schemeClr val="tx2"/>
                </a:solidFill>
              </a:rPr>
              <a:t>הפלט של התוכנית יהיה מענה של הצ'אטבוט על השאלה אשר נשאלה.</a:t>
            </a:r>
          </a:p>
        </p:txBody>
      </p:sp>
      <p:grpSp>
        <p:nvGrpSpPr>
          <p:cNvPr id="20"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515521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en-US" sz="4000" kern="1200">
                <a:solidFill>
                  <a:schemeClr val="tx2"/>
                </a:solidFill>
                <a:latin typeface="+mj-lt"/>
                <a:ea typeface="+mj-ea"/>
                <a:cs typeface="+mj-cs"/>
              </a:rPr>
              <a:t>תוכנית מימוש – סכמה גרפית</a:t>
            </a:r>
          </a:p>
        </p:txBody>
      </p:sp>
      <p:pic>
        <p:nvPicPr>
          <p:cNvPr id="5" name="Content Placeholder 4" descr="Text&#10;&#10;Description automatically generated">
            <a:extLst>
              <a:ext uri="{FF2B5EF4-FFF2-40B4-BE49-F238E27FC236}">
                <a16:creationId xmlns:a16="http://schemas.microsoft.com/office/drawing/2014/main" id="{37D24E4C-B5F9-9FEE-23B5-46C95A23B3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827" y="1697277"/>
            <a:ext cx="2955045" cy="4377846"/>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4" name="Group 13">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5" name="Freeform: Shape 14">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42248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179576" y="1163848"/>
            <a:ext cx="9829800" cy="1325880"/>
          </a:xfrm>
        </p:spPr>
        <p:txBody>
          <a:bodyPr vert="horz" lIns="91440" tIns="45720" rIns="91440" bIns="45720" rtlCol="0" anchor="b">
            <a:normAutofit/>
          </a:bodyPr>
          <a:lstStyle/>
          <a:p>
            <a:pPr algn="ctr"/>
            <a:r>
              <a:rPr lang="en-US" sz="2800" kern="1200" dirty="0">
                <a:solidFill>
                  <a:schemeClr val="tx2"/>
                </a:solidFill>
                <a:effectLst/>
                <a:latin typeface="+mj-lt"/>
                <a:ea typeface="+mj-ea"/>
                <a:cs typeface="+mj-cs"/>
              </a:rPr>
              <a:t>כלים בהם אשתמש וקישורים נלווים</a:t>
            </a:r>
            <a:br>
              <a:rPr lang="en-US" sz="2800" kern="1200" dirty="0">
                <a:solidFill>
                  <a:schemeClr val="tx2"/>
                </a:solidFill>
                <a:effectLst/>
                <a:latin typeface="+mj-lt"/>
                <a:ea typeface="+mj-ea"/>
                <a:cs typeface="+mj-cs"/>
              </a:rPr>
            </a:br>
            <a:br>
              <a:rPr lang="en-US" sz="2800" kern="1200" dirty="0">
                <a:solidFill>
                  <a:schemeClr val="tx2"/>
                </a:solidFill>
                <a:effectLst/>
                <a:latin typeface="+mj-lt"/>
                <a:ea typeface="+mj-ea"/>
                <a:cs typeface="+mj-cs"/>
              </a:rPr>
            </a:br>
            <a:endParaRPr lang="en-US" sz="2800" b="1" kern="1200" dirty="0">
              <a:solidFill>
                <a:schemeClr val="tx2"/>
              </a:solidFill>
              <a:latin typeface="+mj-lt"/>
              <a:ea typeface="+mj-ea"/>
              <a:cs typeface="+mj-cs"/>
            </a:endParaRPr>
          </a:p>
        </p:txBody>
      </p:sp>
      <p:grpSp>
        <p:nvGrpSpPr>
          <p:cNvPr id="55" name="Group 54">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56" name="Freeform: Shape 55">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reeform: Shape 57">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Freeform: Shape 58">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descr="Graphical user interface, application&#10;&#10;Description automatically generated">
            <a:extLst>
              <a:ext uri="{FF2B5EF4-FFF2-40B4-BE49-F238E27FC236}">
                <a16:creationId xmlns:a16="http://schemas.microsoft.com/office/drawing/2014/main" id="{BF4DB231-C9D0-8A99-B8B5-A8F46077D5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71" y="3093617"/>
            <a:ext cx="4954693" cy="2705523"/>
          </a:xfrm>
          <a:prstGeom prst="rect">
            <a:avLst/>
          </a:prstGeom>
        </p:spPr>
      </p:pic>
      <p:sp>
        <p:nvSpPr>
          <p:cNvPr id="5" name="TextBox 4">
            <a:extLst>
              <a:ext uri="{FF2B5EF4-FFF2-40B4-BE49-F238E27FC236}">
                <a16:creationId xmlns:a16="http://schemas.microsoft.com/office/drawing/2014/main" id="{A8242408-8FD9-B327-235A-2F8303068725}"/>
              </a:ext>
            </a:extLst>
          </p:cNvPr>
          <p:cNvSpPr txBox="1"/>
          <p:nvPr/>
        </p:nvSpPr>
        <p:spPr>
          <a:xfrm>
            <a:off x="5928314" y="2042445"/>
            <a:ext cx="5608507" cy="3993059"/>
          </a:xfrm>
          <a:prstGeom prst="rect">
            <a:avLst/>
          </a:prstGeom>
        </p:spPr>
        <p:txBody>
          <a:bodyPr vert="horz" lIns="91440" tIns="45720" rIns="91440" bIns="45720" rtlCol="0" anchor="ctr">
            <a:normAutofit fontScale="40000" lnSpcReduction="20000"/>
          </a:bodyPr>
          <a:lstStyle/>
          <a:p>
            <a:pPr marL="114300" lvl="0" algn="just" rtl="1">
              <a:lnSpc>
                <a:spcPct val="90000"/>
              </a:lnSpc>
              <a:spcAft>
                <a:spcPts val="800"/>
              </a:spcAft>
              <a:tabLst>
                <a:tab pos="457200" algn="l"/>
              </a:tabLst>
            </a:pPr>
            <a:r>
              <a:rPr lang="en-US" sz="2500" dirty="0">
                <a:solidFill>
                  <a:schemeClr val="tx2"/>
                </a:solidFill>
                <a:effectLst/>
              </a:rPr>
              <a:t> </a:t>
            </a:r>
            <a:r>
              <a:rPr lang="en-US" sz="2500" dirty="0" err="1">
                <a:solidFill>
                  <a:schemeClr val="tx2"/>
                </a:solidFill>
                <a:effectLst/>
              </a:rPr>
              <a:t>PyTorch</a:t>
            </a:r>
            <a:r>
              <a:rPr lang="en-US" sz="2500" dirty="0">
                <a:solidFill>
                  <a:schemeClr val="tx2"/>
                </a:solidFill>
                <a:effectLst/>
              </a:rPr>
              <a:t> ספריית למידת מכונה המבוססת על פייתון.</a:t>
            </a:r>
          </a:p>
          <a:p>
            <a:pPr algn="just" rtl="1">
              <a:lnSpc>
                <a:spcPct val="90000"/>
              </a:lnSpc>
              <a:spcAft>
                <a:spcPts val="800"/>
              </a:spcAft>
            </a:pPr>
            <a:r>
              <a:rPr lang="en-US" sz="2500" dirty="0">
                <a:solidFill>
                  <a:schemeClr val="tx2"/>
                </a:solidFill>
                <a:effectLst/>
              </a:rPr>
              <a:t>  זוהי אחת הפלטפורמות המועדפות למחקר למידה עמוקה.</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   PyTorch מפשטת את היצירה של מודלים של רשתות עצביות.		</a:t>
            </a:r>
          </a:p>
          <a:p>
            <a:pPr marL="114300" lvl="0" algn="just" rtl="1">
              <a:lnSpc>
                <a:spcPct val="90000"/>
              </a:lnSpc>
              <a:spcAft>
                <a:spcPts val="800"/>
              </a:spcAft>
              <a:tabLst>
                <a:tab pos="457200" algn="l"/>
              </a:tabLst>
            </a:pPr>
            <a:r>
              <a:rPr lang="en-US" sz="2500" dirty="0">
                <a:solidFill>
                  <a:schemeClr val="tx2"/>
                </a:solidFill>
                <a:effectLst/>
              </a:rPr>
              <a:t> NLTK </a:t>
            </a:r>
            <a:r>
              <a:rPr lang="he-IL" sz="2500" dirty="0">
                <a:solidFill>
                  <a:schemeClr val="tx2"/>
                </a:solidFill>
                <a:effectLst/>
              </a:rPr>
              <a:t>מ</a:t>
            </a:r>
            <a:r>
              <a:rPr lang="en-US" sz="2500" dirty="0">
                <a:solidFill>
                  <a:schemeClr val="tx2"/>
                </a:solidFill>
                <a:effectLst/>
              </a:rPr>
              <a:t>ערכת כלים לשפה אנושית המשמשת לבניית תוכניות פייתון אשר עובדות עם נתוני שפה אנושית.</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     NLTK מכיל ספריות עיבוד טקסט לטוקניזציה,ניתוח,סיווג,תיוג והנמקה סמנטית.</a:t>
            </a:r>
          </a:p>
          <a:p>
            <a:pPr indent="-228600" algn="just" rtl="1">
              <a:lnSpc>
                <a:spcPct val="90000"/>
              </a:lnSpc>
              <a:spcAft>
                <a:spcPts val="800"/>
              </a:spcAft>
              <a:buFont typeface="Arial" panose="020B0604020202020204" pitchFamily="34" charset="0"/>
              <a:buChar char="•"/>
            </a:pPr>
            <a:r>
              <a:rPr lang="en-US" sz="2500" u="sng" dirty="0">
                <a:solidFill>
                  <a:schemeClr val="tx2"/>
                </a:solidFill>
                <a:effectLst/>
                <a:hlinkClick r:id="rId3"/>
              </a:rPr>
              <a:t>https://www.nltk.org/install.html</a:t>
            </a:r>
            <a:r>
              <a:rPr lang="en-US" sz="2500" dirty="0">
                <a:solidFill>
                  <a:schemeClr val="tx2"/>
                </a:solidFill>
                <a:effectLst/>
              </a:rPr>
              <a:t> </a:t>
            </a:r>
          </a:p>
          <a:p>
            <a:pPr indent="-228600" algn="just" rtl="1">
              <a:lnSpc>
                <a:spcPct val="90000"/>
              </a:lnSpc>
              <a:spcAft>
                <a:spcPts val="800"/>
              </a:spcAft>
              <a:buFont typeface="Arial" panose="020B0604020202020204" pitchFamily="34" charset="0"/>
              <a:buChar char="•"/>
            </a:pPr>
            <a:r>
              <a:rPr lang="en-US" sz="2500" b="1" dirty="0">
                <a:solidFill>
                  <a:schemeClr val="tx2"/>
                </a:solidFill>
                <a:effectLst/>
              </a:rPr>
              <a:t>רשימה של ספריות ותוספים:</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Import numpy as np</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Import nltk</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From nltk.stem.porter import PorterStemmer</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Import Json </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Import torch</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Import torch.nn as nn</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From torch.utils.data import Dataset, DataLoader</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From nltk_utils import bag_of_words, tokenize,stem</a:t>
            </a:r>
          </a:p>
          <a:p>
            <a:pPr indent="-228600" algn="just" rtl="1">
              <a:lnSpc>
                <a:spcPct val="90000"/>
              </a:lnSpc>
              <a:spcAft>
                <a:spcPts val="800"/>
              </a:spcAft>
              <a:buFont typeface="Arial" panose="020B0604020202020204" pitchFamily="34" charset="0"/>
              <a:buChar char="•"/>
            </a:pPr>
            <a:r>
              <a:rPr lang="en-US" sz="2500" dirty="0">
                <a:solidFill>
                  <a:schemeClr val="tx2"/>
                </a:solidFill>
                <a:effectLst/>
              </a:rPr>
              <a:t>From model import NeuralNet</a:t>
            </a:r>
            <a:r>
              <a:rPr lang="en-US" sz="600" dirty="0">
                <a:solidFill>
                  <a:schemeClr val="tx2"/>
                </a:solidFill>
                <a:effectLst/>
              </a:rPr>
              <a:t>.</a:t>
            </a:r>
          </a:p>
          <a:p>
            <a:pPr indent="-228600">
              <a:lnSpc>
                <a:spcPct val="90000"/>
              </a:lnSpc>
              <a:buFont typeface="Arial" panose="020B0604020202020204" pitchFamily="34" charset="0"/>
              <a:buChar char="•"/>
            </a:pPr>
            <a:endParaRPr lang="en-US" sz="600" dirty="0">
              <a:solidFill>
                <a:schemeClr val="tx2"/>
              </a:solidFill>
            </a:endParaRPr>
          </a:p>
        </p:txBody>
      </p:sp>
      <p:grpSp>
        <p:nvGrpSpPr>
          <p:cNvPr id="61" name="Group 60">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62" name="Freeform: Shape 61">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Shape 62">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Freeform: Shape 63">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65" name="Freeform: Shape 64">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27256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179576" y="1163848"/>
            <a:ext cx="9829800" cy="1325880"/>
          </a:xfrm>
        </p:spPr>
        <p:txBody>
          <a:bodyPr vert="horz" lIns="91440" tIns="45720" rIns="91440" bIns="45720" rtlCol="0" anchor="b">
            <a:normAutofit/>
          </a:bodyPr>
          <a:lstStyle/>
          <a:p>
            <a:pPr algn="ctr" rtl="1"/>
            <a:r>
              <a:rPr lang="en-US" sz="3600" b="1" kern="1200" dirty="0">
                <a:solidFill>
                  <a:schemeClr val="tx2"/>
                </a:solidFill>
                <a:latin typeface="+mj-lt"/>
                <a:ea typeface="+mj-ea"/>
                <a:cs typeface="+mj-cs"/>
              </a:rPr>
              <a:t>הסבר כללי על התוכנה:</a:t>
            </a:r>
          </a:p>
        </p:txBody>
      </p:sp>
      <p:grpSp>
        <p:nvGrpSpPr>
          <p:cNvPr id="17" name="Group 16">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8" name="Freeform: Shape 17">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E1E78843-901B-56A3-9D37-A8E1C7AD27F9}"/>
              </a:ext>
            </a:extLst>
          </p:cNvPr>
          <p:cNvSpPr txBox="1"/>
          <p:nvPr/>
        </p:nvSpPr>
        <p:spPr>
          <a:xfrm>
            <a:off x="6354871" y="2827419"/>
            <a:ext cx="5029200" cy="3227626"/>
          </a:xfrm>
          <a:prstGeom prst="rect">
            <a:avLst/>
          </a:prstGeom>
        </p:spPr>
        <p:txBody>
          <a:bodyPr vert="horz" lIns="91440" tIns="45720" rIns="91440" bIns="45720" rtlCol="0" anchor="ctr">
            <a:normAutofit/>
          </a:bodyPr>
          <a:lstStyle/>
          <a:p>
            <a:pPr algn="just" rtl="1">
              <a:lnSpc>
                <a:spcPct val="90000"/>
              </a:lnSpc>
              <a:spcAft>
                <a:spcPts val="600"/>
              </a:spcAft>
            </a:pPr>
            <a:r>
              <a:rPr lang="en-US" sz="1500" dirty="0">
                <a:solidFill>
                  <a:schemeClr val="tx2"/>
                </a:solidFill>
              </a:rPr>
              <a:t>המחלקה Instents.json </a:t>
            </a:r>
          </a:p>
          <a:p>
            <a:pPr indent="-228600" algn="just" rtl="1">
              <a:lnSpc>
                <a:spcPct val="90000"/>
              </a:lnSpc>
              <a:spcAft>
                <a:spcPts val="600"/>
              </a:spcAft>
              <a:buFont typeface="Arial" panose="020B0604020202020204" pitchFamily="34" charset="0"/>
              <a:buChar char="•"/>
            </a:pPr>
            <a:r>
              <a:rPr lang="en-US" sz="1500" dirty="0">
                <a:solidFill>
                  <a:schemeClr val="tx2"/>
                </a:solidFill>
              </a:rPr>
              <a:t>התוכנה מבצעת שימוש ברשת עצבית בעלת שני שכבות.</a:t>
            </a:r>
          </a:p>
          <a:p>
            <a:pPr indent="-228600" algn="just" rtl="1">
              <a:lnSpc>
                <a:spcPct val="90000"/>
              </a:lnSpc>
              <a:spcAft>
                <a:spcPts val="600"/>
              </a:spcAft>
              <a:buFont typeface="Arial" panose="020B0604020202020204" pitchFamily="34" charset="0"/>
              <a:buChar char="•"/>
            </a:pPr>
            <a:r>
              <a:rPr lang="en-US" sz="1500" dirty="0">
                <a:solidFill>
                  <a:schemeClr val="tx2"/>
                </a:solidFill>
              </a:rPr>
              <a:t>הקובץ </a:t>
            </a:r>
            <a:r>
              <a:rPr lang="en-US" sz="1500" dirty="0">
                <a:solidFill>
                  <a:schemeClr val="tx2"/>
                </a:solidFill>
                <a:effectLst/>
              </a:rPr>
              <a:t>Intents</a:t>
            </a:r>
            <a:r>
              <a:rPr lang="en-US" sz="1500" dirty="0">
                <a:solidFill>
                  <a:schemeClr val="tx2"/>
                </a:solidFill>
              </a:rPr>
              <a:t>.json </a:t>
            </a:r>
            <a:r>
              <a:rPr lang="he-IL" sz="1500" dirty="0">
                <a:solidFill>
                  <a:schemeClr val="tx2"/>
                </a:solidFill>
              </a:rPr>
              <a:t> מכיל </a:t>
            </a:r>
            <a:r>
              <a:rPr lang="en-US" sz="1500" dirty="0">
                <a:solidFill>
                  <a:schemeClr val="tx2"/>
                </a:solidFill>
              </a:rPr>
              <a:t>tags</a:t>
            </a:r>
            <a:r>
              <a:rPr lang="he-IL" sz="1500" dirty="0">
                <a:solidFill>
                  <a:schemeClr val="tx2"/>
                </a:solidFill>
              </a:rPr>
              <a:t>. כל </a:t>
            </a:r>
            <a:r>
              <a:rPr lang="en-US" sz="1500" dirty="0">
                <a:solidFill>
                  <a:schemeClr val="tx2"/>
                </a:solidFill>
              </a:rPr>
              <a:t>tag</a:t>
            </a:r>
            <a:r>
              <a:rPr lang="he-IL" sz="1500" dirty="0">
                <a:solidFill>
                  <a:schemeClr val="tx2"/>
                </a:solidFill>
              </a:rPr>
              <a:t> הוא למעשה מחלקה.</a:t>
            </a:r>
          </a:p>
          <a:p>
            <a:pPr algn="just" rtl="1">
              <a:lnSpc>
                <a:spcPct val="90000"/>
              </a:lnSpc>
              <a:spcAft>
                <a:spcPts val="600"/>
              </a:spcAft>
            </a:pPr>
            <a:r>
              <a:rPr lang="he-IL" sz="1500" dirty="0">
                <a:solidFill>
                  <a:schemeClr val="tx2"/>
                </a:solidFill>
              </a:rPr>
              <a:t>עבור כל </a:t>
            </a:r>
            <a:r>
              <a:rPr lang="en-US" sz="1500" dirty="0">
                <a:solidFill>
                  <a:schemeClr val="tx2"/>
                </a:solidFill>
              </a:rPr>
              <a:t>tag</a:t>
            </a:r>
            <a:r>
              <a:rPr lang="he-IL" sz="1500" dirty="0">
                <a:solidFill>
                  <a:schemeClr val="tx2"/>
                </a:solidFill>
              </a:rPr>
              <a:t> קיים </a:t>
            </a:r>
            <a:r>
              <a:rPr lang="en-US" sz="1500" dirty="0">
                <a:solidFill>
                  <a:schemeClr val="tx2"/>
                </a:solidFill>
              </a:rPr>
              <a:t>patterns</a:t>
            </a:r>
            <a:r>
              <a:rPr lang="he-IL" sz="1500" dirty="0">
                <a:solidFill>
                  <a:schemeClr val="tx2"/>
                </a:solidFill>
              </a:rPr>
              <a:t> אשר מייצג את האפשרויות השונות לקלטים שונים אותם הצ'אטבוט יכול לקבל.</a:t>
            </a:r>
          </a:p>
          <a:p>
            <a:pPr marL="285750" indent="-285750" algn="just" rtl="1">
              <a:lnSpc>
                <a:spcPct val="90000"/>
              </a:lnSpc>
              <a:spcAft>
                <a:spcPts val="600"/>
              </a:spcAft>
              <a:buFont typeface="Arial" panose="020B0604020202020204" pitchFamily="34" charset="0"/>
              <a:buChar char="•"/>
            </a:pPr>
            <a:r>
              <a:rPr lang="he-IL" sz="1500" dirty="0">
                <a:solidFill>
                  <a:schemeClr val="tx2"/>
                </a:solidFill>
              </a:rPr>
              <a:t>בקובץ בנוסף קיימים </a:t>
            </a:r>
            <a:r>
              <a:rPr lang="en-US" sz="1500" dirty="0">
                <a:solidFill>
                  <a:schemeClr val="tx2"/>
                </a:solidFill>
              </a:rPr>
              <a:t>responses</a:t>
            </a:r>
            <a:r>
              <a:rPr lang="he-IL" sz="1500" dirty="0">
                <a:solidFill>
                  <a:schemeClr val="tx2"/>
                </a:solidFill>
              </a:rPr>
              <a:t>, אשר אלו התגובות אותם הבוט מחזיר בהתאם לקלט.</a:t>
            </a:r>
          </a:p>
          <a:p>
            <a:pPr marL="285750" indent="-285750" algn="just" rtl="1">
              <a:lnSpc>
                <a:spcPct val="90000"/>
              </a:lnSpc>
              <a:spcAft>
                <a:spcPts val="600"/>
              </a:spcAft>
              <a:buFont typeface="Arial" panose="020B0604020202020204" pitchFamily="34" charset="0"/>
              <a:buChar char="•"/>
            </a:pPr>
            <a:r>
              <a:rPr lang="he-IL" sz="1500" dirty="0">
                <a:solidFill>
                  <a:schemeClr val="tx2"/>
                </a:solidFill>
              </a:rPr>
              <a:t>בכל פעם שהמשתמש מקליד משפט או שאלה כקלט, ה-</a:t>
            </a:r>
            <a:r>
              <a:rPr lang="en-US" sz="1500" dirty="0">
                <a:solidFill>
                  <a:schemeClr val="tx2"/>
                </a:solidFill>
              </a:rPr>
              <a:t>chatbot</a:t>
            </a:r>
            <a:r>
              <a:rPr lang="he-IL" sz="1500" dirty="0">
                <a:solidFill>
                  <a:schemeClr val="tx2"/>
                </a:solidFill>
              </a:rPr>
              <a:t> מנסה לסווג אותה לפי התווית ומתאים לפי התווית תגובה מתאימה.</a:t>
            </a:r>
            <a:endParaRPr lang="en-US" sz="1500" dirty="0">
              <a:solidFill>
                <a:schemeClr val="tx2"/>
              </a:solidFill>
            </a:endParaRPr>
          </a:p>
        </p:txBody>
      </p:sp>
      <p:grpSp>
        <p:nvGrpSpPr>
          <p:cNvPr id="23" name="Group 22">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4" name="Freeform: Shape 23">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7" name="Freeform: Shape 26">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descr="Graphical user interface, application&#10;&#10;Description automatically generated">
            <a:extLst>
              <a:ext uri="{FF2B5EF4-FFF2-40B4-BE49-F238E27FC236}">
                <a16:creationId xmlns:a16="http://schemas.microsoft.com/office/drawing/2014/main" id="{D4B4F630-68D3-D0D3-11F8-7D5301476A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4" y="4867564"/>
            <a:ext cx="4444146" cy="1989916"/>
          </a:xfrm>
          <a:prstGeom prst="rect">
            <a:avLst/>
          </a:prstGeom>
        </p:spPr>
      </p:pic>
    </p:spTree>
    <p:extLst>
      <p:ext uri="{BB962C8B-B14F-4D97-AF65-F5344CB8AC3E}">
        <p14:creationId xmlns:p14="http://schemas.microsoft.com/office/powerpoint/2010/main" val="4156766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179576" y="1163848"/>
            <a:ext cx="9829800" cy="1325880"/>
          </a:xfrm>
        </p:spPr>
        <p:txBody>
          <a:bodyPr vert="horz" lIns="91440" tIns="45720" rIns="91440" bIns="45720" rtlCol="0" anchor="b">
            <a:normAutofit/>
          </a:bodyPr>
          <a:lstStyle/>
          <a:p>
            <a:pPr algn="ctr" rtl="1"/>
            <a:r>
              <a:rPr lang="en-US" sz="3600" b="1" kern="1200" dirty="0">
                <a:solidFill>
                  <a:schemeClr val="tx2"/>
                </a:solidFill>
                <a:latin typeface="+mj-lt"/>
                <a:ea typeface="+mj-ea"/>
                <a:cs typeface="+mj-cs"/>
              </a:rPr>
              <a:t>הסבר כללי על התוכנה:</a:t>
            </a:r>
          </a:p>
        </p:txBody>
      </p:sp>
      <p:grpSp>
        <p:nvGrpSpPr>
          <p:cNvPr id="4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Calendar&#10;&#10;Description automatically generated">
            <a:extLst>
              <a:ext uri="{FF2B5EF4-FFF2-40B4-BE49-F238E27FC236}">
                <a16:creationId xmlns:a16="http://schemas.microsoft.com/office/drawing/2014/main" id="{9F2A06E9-DFCE-031F-BC21-6698487C12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71" y="3368733"/>
            <a:ext cx="4954693" cy="2155290"/>
          </a:xfrm>
          <a:prstGeom prst="rect">
            <a:avLst/>
          </a:prstGeom>
        </p:spPr>
      </p:pic>
      <p:sp>
        <p:nvSpPr>
          <p:cNvPr id="3" name="TextBox 2">
            <a:extLst>
              <a:ext uri="{FF2B5EF4-FFF2-40B4-BE49-F238E27FC236}">
                <a16:creationId xmlns:a16="http://schemas.microsoft.com/office/drawing/2014/main" id="{E1E78843-901B-56A3-9D37-A8E1C7AD27F9}"/>
              </a:ext>
            </a:extLst>
          </p:cNvPr>
          <p:cNvSpPr txBox="1"/>
          <p:nvPr/>
        </p:nvSpPr>
        <p:spPr>
          <a:xfrm>
            <a:off x="6354871" y="2827419"/>
            <a:ext cx="5029200" cy="3227626"/>
          </a:xfrm>
          <a:prstGeom prst="rect">
            <a:avLst/>
          </a:prstGeom>
        </p:spPr>
        <p:txBody>
          <a:bodyPr vert="horz" lIns="91440" tIns="45720" rIns="91440" bIns="45720" rtlCol="0" anchor="ctr">
            <a:normAutofit/>
          </a:bodyPr>
          <a:lstStyle/>
          <a:p>
            <a:pPr algn="r" rtl="1">
              <a:lnSpc>
                <a:spcPct val="90000"/>
              </a:lnSpc>
              <a:spcAft>
                <a:spcPts val="600"/>
              </a:spcAft>
            </a:pPr>
            <a:r>
              <a:rPr lang="he-IL" sz="1600" dirty="0">
                <a:solidFill>
                  <a:schemeClr val="tx2"/>
                </a:solidFill>
              </a:rPr>
              <a:t>במימוש ה-</a:t>
            </a:r>
            <a:r>
              <a:rPr lang="en-US" sz="1600" dirty="0">
                <a:solidFill>
                  <a:schemeClr val="tx2"/>
                </a:solidFill>
              </a:rPr>
              <a:t>chatbot</a:t>
            </a:r>
            <a:r>
              <a:rPr lang="he-IL" sz="1600" dirty="0">
                <a:solidFill>
                  <a:schemeClr val="tx2"/>
                </a:solidFill>
              </a:rPr>
              <a:t> נעשה שימוש ב-</a:t>
            </a:r>
            <a:r>
              <a:rPr lang="en-US" sz="1600" dirty="0">
                <a:solidFill>
                  <a:schemeClr val="tx2"/>
                </a:solidFill>
              </a:rPr>
              <a:t>Training Data</a:t>
            </a:r>
            <a:endParaRPr lang="he-IL" sz="1600" dirty="0">
              <a:solidFill>
                <a:schemeClr val="tx2"/>
              </a:solidFill>
            </a:endParaRPr>
          </a:p>
          <a:p>
            <a:pPr marL="285750" indent="-285750" algn="r" rtl="1">
              <a:lnSpc>
                <a:spcPct val="90000"/>
              </a:lnSpc>
              <a:spcAft>
                <a:spcPts val="600"/>
              </a:spcAft>
              <a:buFont typeface="Arial" panose="020B0604020202020204" pitchFamily="34" charset="0"/>
              <a:buChar char="•"/>
            </a:pPr>
            <a:r>
              <a:rPr lang="he-IL" sz="1600" dirty="0">
                <a:solidFill>
                  <a:schemeClr val="tx2"/>
                </a:solidFill>
              </a:rPr>
              <a:t>עבור כל </a:t>
            </a:r>
            <a:r>
              <a:rPr lang="en-US" sz="1600" dirty="0">
                <a:solidFill>
                  <a:schemeClr val="tx2"/>
                </a:solidFill>
              </a:rPr>
              <a:t>intents</a:t>
            </a:r>
            <a:r>
              <a:rPr lang="he-IL" sz="1600" dirty="0">
                <a:solidFill>
                  <a:schemeClr val="tx2"/>
                </a:solidFill>
              </a:rPr>
              <a:t> מכינים מערך אשר יכיל את כל המילים שלו – מערך זה יקרא </a:t>
            </a:r>
            <a:r>
              <a:rPr lang="en-US" sz="1600" dirty="0">
                <a:solidFill>
                  <a:schemeClr val="tx2"/>
                </a:solidFill>
              </a:rPr>
              <a:t>all words array</a:t>
            </a:r>
            <a:r>
              <a:rPr lang="he-IL" sz="1600" dirty="0">
                <a:solidFill>
                  <a:schemeClr val="tx2"/>
                </a:solidFill>
              </a:rPr>
              <a:t>.</a:t>
            </a:r>
          </a:p>
          <a:p>
            <a:pPr marL="285750" indent="-285750" algn="r" rtl="1">
              <a:lnSpc>
                <a:spcPct val="90000"/>
              </a:lnSpc>
              <a:spcAft>
                <a:spcPts val="600"/>
              </a:spcAft>
              <a:buFont typeface="Arial" panose="020B0604020202020204" pitchFamily="34" charset="0"/>
              <a:buChar char="•"/>
            </a:pPr>
            <a:r>
              <a:rPr lang="he-IL" sz="1600" dirty="0">
                <a:solidFill>
                  <a:schemeClr val="tx2"/>
                </a:solidFill>
              </a:rPr>
              <a:t>עבור כל </a:t>
            </a:r>
            <a:r>
              <a:rPr lang="en-US" sz="1600" dirty="0">
                <a:solidFill>
                  <a:schemeClr val="tx2"/>
                </a:solidFill>
              </a:rPr>
              <a:t>pattern</a:t>
            </a:r>
            <a:r>
              <a:rPr lang="he-IL" sz="1600" dirty="0">
                <a:solidFill>
                  <a:schemeClr val="tx2"/>
                </a:solidFill>
              </a:rPr>
              <a:t> יוצרים מערך באותו גודל של מערך המילים אשר הגדרנו לפני.</a:t>
            </a:r>
          </a:p>
          <a:p>
            <a:pPr algn="r" rtl="1">
              <a:lnSpc>
                <a:spcPct val="90000"/>
              </a:lnSpc>
              <a:spcAft>
                <a:spcPts val="600"/>
              </a:spcAft>
            </a:pPr>
            <a:r>
              <a:rPr lang="he-IL" sz="1600" dirty="0">
                <a:solidFill>
                  <a:schemeClr val="tx2"/>
                </a:solidFill>
              </a:rPr>
              <a:t>   אם המילה אשר נכתבה על ידי המשתמש נמצאת ב-</a:t>
            </a:r>
            <a:r>
              <a:rPr lang="en-US" sz="1600" dirty="0">
                <a:solidFill>
                  <a:schemeClr val="tx2"/>
                </a:solidFill>
              </a:rPr>
              <a:t>all array words</a:t>
            </a:r>
            <a:r>
              <a:rPr lang="he-IL" sz="1600" dirty="0">
                <a:solidFill>
                  <a:schemeClr val="tx2"/>
                </a:solidFill>
              </a:rPr>
              <a:t>, נשים 1 במיקום שלה, אחרת נשים 0.</a:t>
            </a:r>
          </a:p>
          <a:p>
            <a:pPr marL="285750" indent="-285750" algn="r" rtl="1">
              <a:lnSpc>
                <a:spcPct val="90000"/>
              </a:lnSpc>
              <a:spcAft>
                <a:spcPts val="600"/>
              </a:spcAft>
              <a:buFont typeface="Arial" panose="020B0604020202020204" pitchFamily="34" charset="0"/>
              <a:buChar char="•"/>
            </a:pPr>
            <a:r>
              <a:rPr lang="he-IL" sz="1600" dirty="0">
                <a:solidFill>
                  <a:schemeClr val="tx2"/>
                </a:solidFill>
              </a:rPr>
              <a:t>מבצעים זאת עבור כל ה-</a:t>
            </a:r>
            <a:r>
              <a:rPr lang="en-US" sz="1600" dirty="0">
                <a:solidFill>
                  <a:schemeClr val="tx2"/>
                </a:solidFill>
              </a:rPr>
              <a:t>patterns </a:t>
            </a:r>
            <a:r>
              <a:rPr lang="he-IL" sz="1600" dirty="0">
                <a:solidFill>
                  <a:schemeClr val="tx2"/>
                </a:solidFill>
              </a:rPr>
              <a:t> השונים.</a:t>
            </a:r>
            <a:endParaRPr lang="en-US" sz="1600" dirty="0">
              <a:solidFill>
                <a:schemeClr val="tx2"/>
              </a:solidFill>
            </a:endParaRPr>
          </a:p>
        </p:txBody>
      </p:sp>
      <p:grpSp>
        <p:nvGrpSpPr>
          <p:cNvPr id="45"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73123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179576" y="1163848"/>
            <a:ext cx="9829800" cy="1325880"/>
          </a:xfrm>
        </p:spPr>
        <p:txBody>
          <a:bodyPr vert="horz" lIns="91440" tIns="45720" rIns="91440" bIns="45720" rtlCol="0" anchor="b">
            <a:normAutofit/>
          </a:bodyPr>
          <a:lstStyle/>
          <a:p>
            <a:pPr algn="ctr" rtl="1"/>
            <a:r>
              <a:rPr lang="en-US" sz="3600" b="1" kern="1200" dirty="0">
                <a:solidFill>
                  <a:schemeClr val="tx2"/>
                </a:solidFill>
                <a:latin typeface="+mj-lt"/>
                <a:ea typeface="+mj-ea"/>
                <a:cs typeface="+mj-cs"/>
              </a:rPr>
              <a:t>הסבר כללי על התוכנה:</a:t>
            </a:r>
          </a:p>
        </p:txBody>
      </p:sp>
      <p:grpSp>
        <p:nvGrpSpPr>
          <p:cNvPr id="15" name="Group 14">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6" name="Freeform: Shape 15">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descr="A picture containing table&#10;&#10;Description automatically generated">
            <a:extLst>
              <a:ext uri="{FF2B5EF4-FFF2-40B4-BE49-F238E27FC236}">
                <a16:creationId xmlns:a16="http://schemas.microsoft.com/office/drawing/2014/main" id="{ED008786-BEB3-954F-8111-9A1EF27516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9974" y="2837712"/>
            <a:ext cx="4484087" cy="3217333"/>
          </a:xfrm>
          <a:prstGeom prst="rect">
            <a:avLst/>
          </a:prstGeom>
        </p:spPr>
      </p:pic>
      <p:sp>
        <p:nvSpPr>
          <p:cNvPr id="3" name="TextBox 2">
            <a:extLst>
              <a:ext uri="{FF2B5EF4-FFF2-40B4-BE49-F238E27FC236}">
                <a16:creationId xmlns:a16="http://schemas.microsoft.com/office/drawing/2014/main" id="{E1E78843-901B-56A3-9D37-A8E1C7AD27F9}"/>
              </a:ext>
            </a:extLst>
          </p:cNvPr>
          <p:cNvSpPr txBox="1"/>
          <p:nvPr/>
        </p:nvSpPr>
        <p:spPr>
          <a:xfrm>
            <a:off x="6354871" y="2827419"/>
            <a:ext cx="5029200" cy="3227626"/>
          </a:xfrm>
          <a:prstGeom prst="rect">
            <a:avLst/>
          </a:prstGeom>
        </p:spPr>
        <p:txBody>
          <a:bodyPr vert="horz" lIns="91440" tIns="45720" rIns="91440" bIns="45720" rtlCol="0" anchor="ctr">
            <a:normAutofit fontScale="62500" lnSpcReduction="20000"/>
          </a:bodyPr>
          <a:lstStyle/>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במימוש</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התוכנה</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נעשה</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שימוש</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בשני</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פונקציות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של</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הספרייה</a:t>
            </a:r>
            <a:r>
              <a:rPr lang="en-US" sz="1800" dirty="0">
                <a:effectLst/>
                <a:latin typeface="Calibri" panose="020F0502020204030204" pitchFamily="34" charset="0"/>
                <a:ea typeface="Calibri" panose="020F0502020204030204" pitchFamily="34" charset="0"/>
                <a:cs typeface="Times New Roman" panose="02020603050405020304" pitchFamily="18" charset="0"/>
              </a:rPr>
              <a:t> NLTK</a:t>
            </a:r>
            <a:r>
              <a:rPr lang="en-US" dirty="0">
                <a:latin typeface="Calibri" panose="020F0502020204030204" pitchFamily="34" charset="0"/>
                <a:ea typeface="Calibri" panose="020F0502020204030204" pitchFamily="34" charset="0"/>
                <a:cs typeface="Times New Roman" panose="02020603050405020304" pitchFamily="18" charset="0"/>
              </a:rPr>
              <a:t> </a:t>
            </a:r>
            <a:r>
              <a:rPr lang="he-IL" dirty="0">
                <a:latin typeface="Calibri" panose="020F0502020204030204" pitchFamily="34" charset="0"/>
                <a:ea typeface="Calibri" panose="020F0502020204030204" pitchFamily="34" charset="0"/>
                <a:cs typeface="Times New Roman" panose="02020603050405020304" pitchFamily="18" charset="0"/>
              </a:rPr>
              <a:t>.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en-US"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Tokenization </a:t>
            </a:r>
            <a:r>
              <a:rPr lang="he-IL" sz="1800" dirty="0">
                <a:effectLst/>
                <a:latin typeface="Calibri" panose="020F0502020204030204" pitchFamily="34" charset="0"/>
                <a:ea typeface="Calibri" panose="020F0502020204030204" pitchFamily="34" charset="0"/>
                <a:cs typeface="Arial" panose="020B0604020202020204" pitchFamily="34" charset="0"/>
              </a:rPr>
              <a:t>אשר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מטרתה</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לחלק</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את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המחרוזת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המתקבלת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ליחידות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משמעותיות</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למשל</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כאשר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מקבלים</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את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המשפט</a:t>
            </a:r>
            <a:r>
              <a:rPr lang="en-US" sz="1800" dirty="0">
                <a:effectLst/>
                <a:latin typeface="Calibri" panose="020F0502020204030204" pitchFamily="34" charset="0"/>
                <a:ea typeface="Calibri" panose="020F0502020204030204" pitchFamily="34" charset="0"/>
                <a:cs typeface="Times New Roman" panose="02020603050405020304" pitchFamily="18" charset="0"/>
              </a:rPr>
              <a:t> - “what would you do with 100000$”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לאחר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שימוש ב</a:t>
            </a:r>
            <a:r>
              <a:rPr lang="en-US" sz="1800" dirty="0">
                <a:effectLst/>
                <a:latin typeface="Calibri" panose="020F0502020204030204" pitchFamily="34" charset="0"/>
                <a:ea typeface="Calibri" panose="020F0502020204030204" pitchFamily="34" charset="0"/>
                <a:cs typeface="Times New Roman" panose="02020603050405020304" pitchFamily="18" charset="0"/>
              </a:rPr>
              <a:t>-Tokenization </a:t>
            </a:r>
            <a:r>
              <a:rPr lang="he-IL" sz="1800" dirty="0">
                <a:effectLst/>
                <a:latin typeface="Calibri" panose="020F0502020204030204" pitchFamily="34" charset="0"/>
                <a:ea typeface="Calibri" panose="020F0502020204030204" pitchFamily="34" charset="0"/>
                <a:cs typeface="Arial" panose="020B0604020202020204" pitchFamily="34" charset="0"/>
              </a:rPr>
              <a:t>המחרוזת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תתפצל</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למערך</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הבא</a:t>
            </a:r>
            <a:r>
              <a:rPr lang="en-US" sz="1800" dirty="0">
                <a:effectLst/>
                <a:latin typeface="Calibri" panose="020F0502020204030204" pitchFamily="34" charset="0"/>
                <a:ea typeface="Calibri" panose="020F0502020204030204" pitchFamily="34" charset="0"/>
                <a:cs typeface="Times New Roman" panose="02020603050405020304" pitchFamily="18" charset="0"/>
              </a:rPr>
              <a:t> –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en-US" sz="1800" dirty="0">
                <a:effectLst/>
                <a:latin typeface="Calibri" panose="020F0502020204030204" pitchFamily="34" charset="0"/>
                <a:ea typeface="Calibri" panose="020F0502020204030204" pitchFamily="34" charset="0"/>
                <a:cs typeface="Times New Roman" panose="02020603050405020304" pitchFamily="18" charset="0"/>
              </a:rPr>
              <a:t> [“what”, “would”,”you”,”do”,”with”,”100000”,”money”,”$”,”?”]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פונקציה</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נוספת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נקראת</a:t>
            </a:r>
            <a:r>
              <a:rPr lang="en-US" sz="1800" dirty="0">
                <a:effectLst/>
                <a:latin typeface="Calibri" panose="020F0502020204030204" pitchFamily="34" charset="0"/>
                <a:ea typeface="Calibri" panose="020F0502020204030204" pitchFamily="34" charset="0"/>
                <a:cs typeface="Times New Roman" panose="02020603050405020304" pitchFamily="18" charset="0"/>
              </a:rPr>
              <a:t> Stemming </a:t>
            </a:r>
            <a:r>
              <a:rPr lang="he-IL" sz="1800" dirty="0">
                <a:effectLst/>
                <a:latin typeface="Calibri" panose="020F0502020204030204" pitchFamily="34" charset="0"/>
                <a:ea typeface="Calibri" panose="020F0502020204030204" pitchFamily="34" charset="0"/>
                <a:cs typeface="Arial" panose="020B0604020202020204" pitchFamily="34" charset="0"/>
              </a:rPr>
              <a:t>אשר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מטרתה</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הוא</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זיהוי</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המקור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של</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המילה</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כלומר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הורדת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התחיליות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והסופיות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מהמילה</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לדוגמא</a:t>
            </a:r>
            <a:r>
              <a:rPr lang="en-US" sz="1800" dirty="0">
                <a:effectLst/>
                <a:latin typeface="Calibri" panose="020F0502020204030204" pitchFamily="34" charset="0"/>
                <a:ea typeface="Calibri" panose="020F0502020204030204" pitchFamily="34" charset="0"/>
                <a:cs typeface="Times New Roman" panose="02020603050405020304" pitchFamily="18" charset="0"/>
              </a:rPr>
              <a:t> – </a:t>
            </a:r>
            <a:r>
              <a:rPr lang="he-IL" sz="1800" dirty="0">
                <a:effectLst/>
                <a:latin typeface="Calibri" panose="020F0502020204030204" pitchFamily="34" charset="0"/>
                <a:ea typeface="Calibri" panose="020F0502020204030204" pitchFamily="34" charset="0"/>
                <a:cs typeface="Arial" panose="020B0604020202020204" pitchFamily="34" charset="0"/>
              </a:rPr>
              <a:t>עבור</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המילים</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הבאות</a:t>
            </a:r>
            <a:r>
              <a:rPr lang="en-US" sz="1800" dirty="0">
                <a:effectLst/>
                <a:latin typeface="Calibri" panose="020F0502020204030204" pitchFamily="34" charset="0"/>
                <a:ea typeface="Calibri" panose="020F0502020204030204" pitchFamily="34" charset="0"/>
                <a:cs typeface="Times New Roman" panose="02020603050405020304" pitchFamily="18" charset="0"/>
              </a:rPr>
              <a:t>: “organize”, “organizes”, “organizing”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נקבל</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את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המערך</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הבא</a:t>
            </a:r>
            <a:r>
              <a:rPr lang="en-US" sz="1800" dirty="0">
                <a:effectLst/>
                <a:latin typeface="Calibri" panose="020F0502020204030204" pitchFamily="34" charset="0"/>
                <a:ea typeface="Calibri" panose="020F0502020204030204" pitchFamily="34" charset="0"/>
                <a:cs typeface="Times New Roman" panose="02020603050405020304" pitchFamily="18" charset="0"/>
              </a:rPr>
              <a:t>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organ”,”organ”,”organ</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800" dirty="0">
                <a:effectLst/>
                <a:latin typeface="Calibri" panose="020F0502020204030204" pitchFamily="34" charset="0"/>
                <a:ea typeface="Calibri" panose="020F0502020204030204" pitchFamily="34" charset="0"/>
                <a:cs typeface="Arial" panose="020B0604020202020204" pitchFamily="34" charset="0"/>
              </a:rPr>
              <a:t>הגדרת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פונקציות</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אלו</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מתרחש</a:t>
            </a:r>
            <a:r>
              <a:rPr lang="he-IL" sz="1800" dirty="0">
                <a:effectLst/>
                <a:latin typeface="Calibri" panose="020F0502020204030204" pitchFamily="34" charset="0"/>
                <a:ea typeface="Calibri" panose="020F0502020204030204" pitchFamily="34" charset="0"/>
                <a:cs typeface="Times New Roman" panose="02020603050405020304" pitchFamily="18" charset="0"/>
              </a:rPr>
              <a:t> </a:t>
            </a:r>
            <a:r>
              <a:rPr lang="he-IL" sz="1800" dirty="0">
                <a:effectLst/>
                <a:latin typeface="Calibri" panose="020F0502020204030204" pitchFamily="34" charset="0"/>
                <a:ea typeface="Calibri" panose="020F0502020204030204" pitchFamily="34" charset="0"/>
                <a:cs typeface="Arial" panose="020B0604020202020204" pitchFamily="34" charset="0"/>
              </a:rPr>
              <a:t>במחלקה</a:t>
            </a:r>
            <a:r>
              <a:rPr lang="en-US" sz="1800" dirty="0">
                <a:effectLst/>
                <a:latin typeface="Calibri" panose="020F0502020204030204" pitchFamily="34" charset="0"/>
                <a:ea typeface="Calibri" panose="020F0502020204030204" pitchFamily="34" charset="0"/>
                <a:cs typeface="Times New Roman" panose="02020603050405020304" pitchFamily="18" charset="0"/>
              </a:rPr>
              <a:t> nltk_utils </a:t>
            </a:r>
            <a:endParaRPr lang="en-IL" sz="1800" dirty="0">
              <a:effectLst/>
              <a:latin typeface="Calibri" panose="020F0502020204030204" pitchFamily="34" charset="0"/>
              <a:ea typeface="Calibri" panose="020F0502020204030204" pitchFamily="34" charset="0"/>
              <a:cs typeface="Times New Roman" panose="02020603050405020304" pitchFamily="18" charset="0"/>
            </a:endParaRPr>
          </a:p>
          <a:p>
            <a:pPr algn="r" rtl="1">
              <a:lnSpc>
                <a:spcPct val="107000"/>
              </a:lnSpc>
              <a:spcAft>
                <a:spcPts val="800"/>
              </a:spcAft>
            </a:pPr>
            <a:r>
              <a:rPr lang="he-IL" sz="1800" dirty="0">
                <a:effectLst/>
                <a:latin typeface="Calibri" panose="020F0502020204030204" pitchFamily="34" charset="0"/>
                <a:ea typeface="Calibri" panose="020F0502020204030204" pitchFamily="34" charset="0"/>
                <a:cs typeface="Arial" panose="020B0604020202020204" pitchFamily="34" charset="0"/>
              </a:rPr>
              <a:t> </a:t>
            </a:r>
            <a:endParaRPr lang="en-IL" sz="18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21" name="Group 20">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2" name="Freeform: Shape 21">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5" name="Freeform: Shape 24">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89184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1942232-83D0-49E2-AF9B-1F97E3C1EF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9E70D72-6E23-4015-A4A6-85C120C191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F5D58-30BF-1945-40C6-FF6DB7C399DD}"/>
              </a:ext>
            </a:extLst>
          </p:cNvPr>
          <p:cNvSpPr>
            <a:spLocks noGrp="1"/>
          </p:cNvSpPr>
          <p:nvPr>
            <p:ph type="title"/>
          </p:nvPr>
        </p:nvSpPr>
        <p:spPr>
          <a:xfrm>
            <a:off x="1179576" y="1163848"/>
            <a:ext cx="9829800" cy="1325880"/>
          </a:xfrm>
        </p:spPr>
        <p:txBody>
          <a:bodyPr vert="horz" lIns="91440" tIns="45720" rIns="91440" bIns="45720" rtlCol="0" anchor="b">
            <a:normAutofit/>
          </a:bodyPr>
          <a:lstStyle/>
          <a:p>
            <a:pPr algn="ctr" rtl="1"/>
            <a:r>
              <a:rPr lang="en-US" sz="3600" b="1" kern="1200" dirty="0">
                <a:solidFill>
                  <a:schemeClr val="tx2"/>
                </a:solidFill>
                <a:latin typeface="+mj-lt"/>
                <a:ea typeface="+mj-ea"/>
                <a:cs typeface="+mj-cs"/>
              </a:rPr>
              <a:t>הסבר כללי על התוכנה:</a:t>
            </a:r>
          </a:p>
        </p:txBody>
      </p:sp>
      <p:grpSp>
        <p:nvGrpSpPr>
          <p:cNvPr id="14" name="Group 13">
            <a:extLst>
              <a:ext uri="{FF2B5EF4-FFF2-40B4-BE49-F238E27FC236}">
                <a16:creationId xmlns:a16="http://schemas.microsoft.com/office/drawing/2014/main" id="{C28A977F-B603-4D81-B0FC-C8DE048A793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8"/>
            <a:chOff x="-305" y="-1"/>
            <a:chExt cx="3832880" cy="2876136"/>
          </a:xfrm>
        </p:grpSpPr>
        <p:sp>
          <p:nvSpPr>
            <p:cNvPr id="15" name="Freeform: Shape 14">
              <a:extLst>
                <a:ext uri="{FF2B5EF4-FFF2-40B4-BE49-F238E27FC236}">
                  <a16:creationId xmlns:a16="http://schemas.microsoft.com/office/drawing/2014/main" id="{0183CE8C-E039-4B2F-A36E-5FD5CD5DE1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EB77281-FAB4-40D0-B3F3-264EC4AB20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815E59F3-75FC-494F-8737-5F00A4964F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ADDCFA-B066-4D79-AB71-062E66E58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Diagram&#10;&#10;Description automatically generated">
            <a:extLst>
              <a:ext uri="{FF2B5EF4-FFF2-40B4-BE49-F238E27FC236}">
                <a16:creationId xmlns:a16="http://schemas.microsoft.com/office/drawing/2014/main" id="{79F4C9CE-007A-059C-A658-69E17C0073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671" y="2990938"/>
            <a:ext cx="4954693" cy="2910881"/>
          </a:xfrm>
          <a:prstGeom prst="rect">
            <a:avLst/>
          </a:prstGeom>
        </p:spPr>
      </p:pic>
      <p:sp>
        <p:nvSpPr>
          <p:cNvPr id="3" name="TextBox 2">
            <a:extLst>
              <a:ext uri="{FF2B5EF4-FFF2-40B4-BE49-F238E27FC236}">
                <a16:creationId xmlns:a16="http://schemas.microsoft.com/office/drawing/2014/main" id="{E1E78843-901B-56A3-9D37-A8E1C7AD27F9}"/>
              </a:ext>
            </a:extLst>
          </p:cNvPr>
          <p:cNvSpPr txBox="1"/>
          <p:nvPr/>
        </p:nvSpPr>
        <p:spPr>
          <a:xfrm>
            <a:off x="6354871" y="2827419"/>
            <a:ext cx="5029200" cy="3227626"/>
          </a:xfrm>
          <a:prstGeom prst="rect">
            <a:avLst/>
          </a:prstGeom>
        </p:spPr>
        <p:txBody>
          <a:bodyPr vert="horz" lIns="91440" tIns="45720" rIns="91440" bIns="45720" rtlCol="0" anchor="ctr">
            <a:normAutofit/>
          </a:bodyPr>
          <a:lstStyle/>
          <a:p>
            <a:pPr marL="342900" lvl="0" indent="-342900" algn="r" rtl="1">
              <a:lnSpc>
                <a:spcPct val="107000"/>
              </a:lnSpc>
              <a:spcAft>
                <a:spcPts val="800"/>
              </a:spcAft>
              <a:buFont typeface="Arial" panose="020B0604020202020204" pitchFamily="34" charset="0"/>
              <a:buChar char="•"/>
              <a:tabLst>
                <a:tab pos="457200" algn="l"/>
              </a:tabLst>
            </a:pPr>
            <a:r>
              <a:rPr lang="he-IL" sz="1600" dirty="0">
                <a:effectLst/>
                <a:latin typeface="Calibri" panose="020F0502020204030204" pitchFamily="34" charset="0"/>
                <a:ea typeface="Calibri" panose="020F0502020204030204" pitchFamily="34" charset="0"/>
                <a:cs typeface="Arial" panose="020B0604020202020204" pitchFamily="34" charset="0"/>
              </a:rPr>
              <a:t>שלב</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אימון</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המודל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ושימוש</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ב</a:t>
            </a:r>
            <a:r>
              <a:rPr lang="en-US" sz="1600" dirty="0">
                <a:effectLst/>
                <a:latin typeface="Calibri" panose="020F0502020204030204" pitchFamily="34" charset="0"/>
                <a:ea typeface="Calibri" panose="020F0502020204030204" pitchFamily="34" charset="0"/>
                <a:cs typeface="Times New Roman" panose="02020603050405020304" pitchFamily="18" charset="0"/>
              </a:rPr>
              <a:t>- Feed Forward Neural Net </a:t>
            </a:r>
            <a:r>
              <a:rPr lang="he-IL" sz="1600" dirty="0">
                <a:effectLst/>
                <a:latin typeface="Calibri" panose="020F0502020204030204" pitchFamily="34" charset="0"/>
                <a:ea typeface="Calibri" panose="020F0502020204030204" pitchFamily="34" charset="0"/>
                <a:cs typeface="Arial" panose="020B0604020202020204" pitchFamily="34" charset="0"/>
              </a:rPr>
              <a:t>מתרחש</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במחלקות</a:t>
            </a:r>
            <a:r>
              <a:rPr lang="en-US" sz="1600" dirty="0">
                <a:effectLst/>
                <a:latin typeface="Calibri" panose="020F0502020204030204" pitchFamily="34" charset="0"/>
                <a:ea typeface="Calibri" panose="020F0502020204030204" pitchFamily="34" charset="0"/>
                <a:cs typeface="Times New Roman" panose="02020603050405020304" pitchFamily="18" charset="0"/>
              </a:rPr>
              <a:t> train </a:t>
            </a:r>
            <a:r>
              <a:rPr lang="he-IL" sz="1600" dirty="0">
                <a:effectLst/>
                <a:latin typeface="Calibri" panose="020F0502020204030204" pitchFamily="34" charset="0"/>
                <a:ea typeface="Calibri" panose="020F0502020204030204" pitchFamily="34" charset="0"/>
                <a:cs typeface="Arial" panose="020B0604020202020204" pitchFamily="34" charset="0"/>
              </a:rPr>
              <a:t>ו</a:t>
            </a:r>
            <a:r>
              <a:rPr lang="en-US" sz="1600" dirty="0">
                <a:effectLst/>
                <a:latin typeface="Calibri" panose="020F0502020204030204" pitchFamily="34" charset="0"/>
                <a:ea typeface="Calibri" panose="020F0502020204030204" pitchFamily="34" charset="0"/>
                <a:cs typeface="Times New Roman" panose="02020603050405020304" pitchFamily="18" charset="0"/>
              </a:rPr>
              <a:t> model -</a:t>
            </a:r>
            <a:endParaRPr lang="en-IL"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600" dirty="0">
                <a:effectLst/>
                <a:latin typeface="Calibri" panose="020F0502020204030204" pitchFamily="34" charset="0"/>
                <a:ea typeface="Calibri" panose="020F0502020204030204" pitchFamily="34" charset="0"/>
                <a:cs typeface="Arial" panose="020B0604020202020204" pitchFamily="34" charset="0"/>
              </a:rPr>
              <a:t>המחלקה</a:t>
            </a:r>
            <a:r>
              <a:rPr lang="en-US" sz="1600" dirty="0">
                <a:effectLst/>
                <a:latin typeface="Calibri" panose="020F0502020204030204" pitchFamily="34" charset="0"/>
                <a:ea typeface="Calibri" panose="020F0502020204030204" pitchFamily="34" charset="0"/>
                <a:cs typeface="Times New Roman" panose="02020603050405020304" pitchFamily="18" charset="0"/>
              </a:rPr>
              <a:t> model.py </a:t>
            </a:r>
            <a:r>
              <a:rPr lang="he-IL" sz="1600" dirty="0">
                <a:effectLst/>
                <a:latin typeface="Calibri" panose="020F0502020204030204" pitchFamily="34" charset="0"/>
                <a:ea typeface="Calibri" panose="020F0502020204030204" pitchFamily="34" charset="0"/>
                <a:cs typeface="Arial" panose="020B0604020202020204" pitchFamily="34" charset="0"/>
              </a:rPr>
              <a:t>מאמנת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מודל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של</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r>
              <a:rPr lang="en-US" sz="1600" dirty="0" err="1">
                <a:effectLst/>
                <a:latin typeface="Calibri" panose="020F0502020204030204" pitchFamily="34" charset="0"/>
                <a:ea typeface="Calibri" panose="020F0502020204030204" pitchFamily="34" charset="0"/>
                <a:cs typeface="Times New Roman" panose="02020603050405020304" pitchFamily="18" charset="0"/>
              </a:rPr>
              <a:t>NeualNet</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בעל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שתי</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שכבות</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endParaRPr lang="en-IL"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600" dirty="0">
                <a:effectLst/>
                <a:latin typeface="Calibri" panose="020F0502020204030204" pitchFamily="34" charset="0"/>
                <a:ea typeface="Calibri" panose="020F0502020204030204" pitchFamily="34" charset="0"/>
                <a:cs typeface="Arial" panose="020B0604020202020204" pitchFamily="34" charset="0"/>
              </a:rPr>
              <a:t>השכבה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הראשונה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היא</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הקישור</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הראשוני</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והיא</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מחזיקה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את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המספר</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a:t>
            </a:r>
            <a:r>
              <a:rPr lang="en-US" sz="1600" dirty="0">
                <a:effectLst/>
                <a:latin typeface="Calibri" panose="020F0502020204030204" pitchFamily="34" charset="0"/>
                <a:ea typeface="Calibri" panose="020F0502020204030204" pitchFamily="34" charset="0"/>
                <a:cs typeface="Times New Roman" panose="02020603050405020304" pitchFamily="18" charset="0"/>
              </a:rPr>
              <a:t>-patterns, </a:t>
            </a:r>
            <a:r>
              <a:rPr lang="he-IL" sz="1600" dirty="0">
                <a:effectLst/>
                <a:latin typeface="Calibri" panose="020F0502020204030204" pitchFamily="34" charset="0"/>
                <a:ea typeface="Calibri" panose="020F0502020204030204" pitchFamily="34" charset="0"/>
                <a:cs typeface="Arial" panose="020B0604020202020204" pitchFamily="34" charset="0"/>
              </a:rPr>
              <a:t>לאחר</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מכן</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קיימות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עוד</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שכבות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מוסתרות</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endParaRPr lang="en-IL"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r" rtl="1">
              <a:lnSpc>
                <a:spcPct val="107000"/>
              </a:lnSpc>
              <a:spcAft>
                <a:spcPts val="800"/>
              </a:spcAft>
              <a:buFont typeface="Arial" panose="020B0604020202020204" pitchFamily="34" charset="0"/>
              <a:buChar char="•"/>
              <a:tabLst>
                <a:tab pos="457200" algn="l"/>
              </a:tabLst>
            </a:pPr>
            <a:r>
              <a:rPr lang="he-IL" sz="1600" dirty="0">
                <a:effectLst/>
                <a:latin typeface="Calibri" panose="020F0502020204030204" pitchFamily="34" charset="0"/>
                <a:ea typeface="Calibri" panose="020F0502020204030204" pitchFamily="34" charset="0"/>
                <a:cs typeface="Arial" panose="020B0604020202020204" pitchFamily="34" charset="0"/>
              </a:rPr>
              <a:t>השכבה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השנייה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היא</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הצד</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a:t>
            </a:r>
            <a:r>
              <a:rPr lang="en-US" sz="1600" dirty="0">
                <a:effectLst/>
                <a:latin typeface="Calibri" panose="020F0502020204030204" pitchFamily="34" charset="0"/>
                <a:ea typeface="Calibri" panose="020F0502020204030204" pitchFamily="34" charset="0"/>
                <a:cs typeface="Times New Roman" panose="02020603050405020304" pitchFamily="18" charset="0"/>
              </a:rPr>
              <a:t>-output </a:t>
            </a:r>
            <a:r>
              <a:rPr lang="he-IL" sz="1600" dirty="0">
                <a:effectLst/>
                <a:latin typeface="Calibri" panose="020F0502020204030204" pitchFamily="34" charset="0"/>
                <a:ea typeface="Calibri" panose="020F0502020204030204" pitchFamily="34" charset="0"/>
                <a:cs typeface="Arial" panose="020B0604020202020204" pitchFamily="34" charset="0"/>
              </a:rPr>
              <a:t>והיא</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מכילה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את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המספר</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המחלקות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השונות</a:t>
            </a:r>
            <a:r>
              <a:rPr lang="en-US"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הפלט</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יהיה</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השכיחות</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של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כל</a:t>
            </a:r>
            <a:r>
              <a:rPr lang="he-IL" sz="1600" dirty="0">
                <a:effectLst/>
                <a:latin typeface="Calibri" panose="020F0502020204030204" pitchFamily="34" charset="0"/>
                <a:ea typeface="Calibri" panose="020F0502020204030204" pitchFamily="34" charset="0"/>
                <a:cs typeface="Times New Roman" panose="02020603050405020304" pitchFamily="18" charset="0"/>
              </a:rPr>
              <a:t> </a:t>
            </a:r>
            <a:r>
              <a:rPr lang="he-IL" sz="1600" dirty="0">
                <a:effectLst/>
                <a:latin typeface="Calibri" panose="020F0502020204030204" pitchFamily="34" charset="0"/>
                <a:ea typeface="Calibri" panose="020F0502020204030204" pitchFamily="34" charset="0"/>
                <a:cs typeface="Arial" panose="020B0604020202020204" pitchFamily="34" charset="0"/>
              </a:rPr>
              <a:t>מחלקה</a:t>
            </a:r>
            <a:r>
              <a:rPr lang="en-US" sz="1600" dirty="0">
                <a:effectLst/>
                <a:latin typeface="Calibri" panose="020F0502020204030204" pitchFamily="34" charset="0"/>
                <a:ea typeface="Calibri" panose="020F0502020204030204" pitchFamily="34" charset="0"/>
                <a:cs typeface="Times New Roman" panose="02020603050405020304" pitchFamily="18" charset="0"/>
              </a:rPr>
              <a:t>.</a:t>
            </a:r>
            <a:endParaRPr lang="en-IL" sz="1600"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20" name="Group 19">
            <a:extLst>
              <a:ext uri="{FF2B5EF4-FFF2-40B4-BE49-F238E27FC236}">
                <a16:creationId xmlns:a16="http://schemas.microsoft.com/office/drawing/2014/main" id="{C78D9229-E61D-4FEE-8321-2F8B64A8CA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6037" y="4852038"/>
            <a:ext cx="2151670" cy="1860256"/>
            <a:chOff x="-305" y="-4155"/>
            <a:chExt cx="2514948" cy="2174333"/>
          </a:xfrm>
        </p:grpSpPr>
        <p:sp>
          <p:nvSpPr>
            <p:cNvPr id="21" name="Freeform: Shape 20">
              <a:extLst>
                <a:ext uri="{FF2B5EF4-FFF2-40B4-BE49-F238E27FC236}">
                  <a16:creationId xmlns:a16="http://schemas.microsoft.com/office/drawing/2014/main" id="{1FDD3CCB-26A3-4D79-AEB6-7A60CF980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E9AC4470-5113-4709-B29F-CDB937F2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3E0D146C-9DAB-421E-AE88-5F854BF3F7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2EB32A5-4408-4F6C-84B2-F9A908237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556448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9840</TotalTime>
  <Words>874</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Deep Learning Final Project</vt:lpstr>
      <vt:lpstr>רעיון הפרויקט הכללי</vt:lpstr>
      <vt:lpstr>הקלט והפלט לתוכנית</vt:lpstr>
      <vt:lpstr>תוכנית מימוש – סכמה גרפית</vt:lpstr>
      <vt:lpstr>כלים בהם אשתמש וקישורים נלווים  </vt:lpstr>
      <vt:lpstr>הסבר כללי על התוכנה:</vt:lpstr>
      <vt:lpstr>הסבר כללי על התוכנה:</vt:lpstr>
      <vt:lpstr>הסבר כללי על התוכנה:</vt:lpstr>
      <vt:lpstr>הסבר כללי על התוכנה:</vt:lpstr>
      <vt:lpstr>תוצר התוכנה הסופי:</vt:lpstr>
      <vt:lpstr>רעיונות לשיפור אפשריים</vt:lpstr>
      <vt:lpstr>ביביליוגרפיה</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הגשת פרויקט שלב ראשון</dc:title>
  <dc:creator>Noam Ifargan</dc:creator>
  <cp:lastModifiedBy>Noam Ifargan</cp:lastModifiedBy>
  <cp:revision>7</cp:revision>
  <dcterms:created xsi:type="dcterms:W3CDTF">2022-06-22T12:01:56Z</dcterms:created>
  <dcterms:modified xsi:type="dcterms:W3CDTF">2022-09-29T09:57:17Z</dcterms:modified>
</cp:coreProperties>
</file>

<file path=docProps/thumbnail.jpeg>
</file>